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31" r:id="rId2"/>
    <p:sldId id="332" r:id="rId3"/>
    <p:sldId id="333" r:id="rId4"/>
    <p:sldId id="334" r:id="rId5"/>
    <p:sldId id="335" r:id="rId6"/>
    <p:sldId id="290" r:id="rId7"/>
    <p:sldId id="294" r:id="rId8"/>
    <p:sldId id="298" r:id="rId9"/>
    <p:sldId id="299" r:id="rId10"/>
    <p:sldId id="300" r:id="rId11"/>
    <p:sldId id="301" r:id="rId12"/>
    <p:sldId id="302" r:id="rId13"/>
    <p:sldId id="303" r:id="rId14"/>
    <p:sldId id="304" r:id="rId15"/>
    <p:sldId id="293" r:id="rId16"/>
    <p:sldId id="305" r:id="rId17"/>
    <p:sldId id="313" r:id="rId18"/>
    <p:sldId id="307" r:id="rId19"/>
    <p:sldId id="306" r:id="rId20"/>
    <p:sldId id="308" r:id="rId21"/>
    <p:sldId id="325" r:id="rId22"/>
    <p:sldId id="284" r:id="rId23"/>
    <p:sldId id="326" r:id="rId24"/>
    <p:sldId id="285" r:id="rId25"/>
    <p:sldId id="327" r:id="rId26"/>
    <p:sldId id="275" r:id="rId27"/>
    <p:sldId id="276" r:id="rId28"/>
    <p:sldId id="277" r:id="rId29"/>
    <p:sldId id="328" r:id="rId30"/>
    <p:sldId id="278" r:id="rId31"/>
    <p:sldId id="281" r:id="rId32"/>
    <p:sldId id="329" r:id="rId33"/>
    <p:sldId id="283" r:id="rId34"/>
    <p:sldId id="309" r:id="rId35"/>
    <p:sldId id="310" r:id="rId36"/>
    <p:sldId id="311" r:id="rId37"/>
    <p:sldId id="330" r:id="rId38"/>
    <p:sldId id="312" r:id="rId39"/>
    <p:sldId id="314" r:id="rId40"/>
    <p:sldId id="315" r:id="rId41"/>
    <p:sldId id="316" r:id="rId42"/>
    <p:sldId id="317" r:id="rId43"/>
    <p:sldId id="318" r:id="rId44"/>
    <p:sldId id="319" r:id="rId45"/>
    <p:sldId id="320" r:id="rId46"/>
    <p:sldId id="322" r:id="rId47"/>
    <p:sldId id="270" r:id="rId48"/>
    <p:sldId id="324" r:id="rId49"/>
    <p:sldId id="287" r:id="rId50"/>
    <p:sldId id="33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CFD"/>
    <a:srgbClr val="FFFFFF"/>
    <a:srgbClr val="F4F5F9"/>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42"/>
    <p:restoredTop sz="96512"/>
  </p:normalViewPr>
  <p:slideViewPr>
    <p:cSldViewPr snapToGrid="0">
      <p:cViewPr varScale="1">
        <p:scale>
          <a:sx n="121" d="100"/>
          <a:sy n="121" d="100"/>
        </p:scale>
        <p:origin x="2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E26A-FF7B-BF03-AD3E-E604DEAF6E1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D10AB0C-5725-6823-778D-1DBEB4FE4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35CC804-7064-7BF0-4C93-7407BB2AFB40}"/>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5" name="Footer Placeholder 4">
            <a:extLst>
              <a:ext uri="{FF2B5EF4-FFF2-40B4-BE49-F238E27FC236}">
                <a16:creationId xmlns:a16="http://schemas.microsoft.com/office/drawing/2014/main" id="{8952245D-E76A-AF37-09B8-01F8B0D56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C40B2-8D82-FF3F-1A8B-C446488F82D6}"/>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252887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DC046-55E7-DE92-BB45-3CD8152E8E7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5B8A561-DC42-6BCE-5F62-1BD5D0C0DE8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A2199A-A485-E1BF-46B5-AF1930BC0A72}"/>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5" name="Footer Placeholder 4">
            <a:extLst>
              <a:ext uri="{FF2B5EF4-FFF2-40B4-BE49-F238E27FC236}">
                <a16:creationId xmlns:a16="http://schemas.microsoft.com/office/drawing/2014/main" id="{C2140D74-2366-FDC0-DEAB-65CAF62606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821DD-D7C9-5835-99DD-A5FBB644C4A7}"/>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412325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E6409E-4DB9-12A1-6149-3BB2FA5E8E4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73837E4-AE76-806C-C514-6BDA413ABB4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D24E2C-1B82-EE3F-96BA-7EC03CF17F0B}"/>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5" name="Footer Placeholder 4">
            <a:extLst>
              <a:ext uri="{FF2B5EF4-FFF2-40B4-BE49-F238E27FC236}">
                <a16:creationId xmlns:a16="http://schemas.microsoft.com/office/drawing/2014/main" id="{D9C144A5-2616-494E-26C0-86263F35E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848E8-0170-4E4E-F5D3-D2214D1F1F83}"/>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2590682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DE78-3F17-308E-B96B-357D0805611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F4085E-A14A-87DF-AFB7-E1C0F39B99C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C222D5-6960-464B-9C75-9B6D24404C3D}"/>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5" name="Footer Placeholder 4">
            <a:extLst>
              <a:ext uri="{FF2B5EF4-FFF2-40B4-BE49-F238E27FC236}">
                <a16:creationId xmlns:a16="http://schemas.microsoft.com/office/drawing/2014/main" id="{85A8926C-5584-93B0-1D53-428307E4F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777FD-E382-9004-902C-676E716E8B5B}"/>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2285099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27674-3053-6879-BE0F-8CD338D90BD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831658A-54E1-882B-C272-28F129F624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39D747F-657B-0F0A-197D-581979796C02}"/>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5" name="Footer Placeholder 4">
            <a:extLst>
              <a:ext uri="{FF2B5EF4-FFF2-40B4-BE49-F238E27FC236}">
                <a16:creationId xmlns:a16="http://schemas.microsoft.com/office/drawing/2014/main" id="{180E5CA9-CA56-7CFB-CCB4-1C69EBDEE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340D-65C6-D642-314D-5EBA13E495A5}"/>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2918438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0871-7092-B5BC-426B-8803902F727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8DC6ED6-1B8C-6E3F-B7D9-50CEDE640F0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227149E-509D-1786-FE0E-0E044692726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F4AA0A7-9964-5189-F3A2-1CDE463C805D}"/>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6" name="Footer Placeholder 5">
            <a:extLst>
              <a:ext uri="{FF2B5EF4-FFF2-40B4-BE49-F238E27FC236}">
                <a16:creationId xmlns:a16="http://schemas.microsoft.com/office/drawing/2014/main" id="{29B828BF-B458-F4C5-67C6-19BBE6F682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D1E28-160F-2464-A3FF-DA32E5E7B540}"/>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863017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24E7F-A070-9861-B98B-40DD9E88FDE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A6F2C30-1B0E-2670-1411-92C801220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F3C95E7-AFF3-9A74-F76B-06BCC686B1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EF96BD3-F81E-9DD9-6558-37BA463B63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63219B-EA73-A176-DF6B-CFE0403EFBF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02D293E-CF00-82D7-7913-B4A8CA1C7157}"/>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8" name="Footer Placeholder 7">
            <a:extLst>
              <a:ext uri="{FF2B5EF4-FFF2-40B4-BE49-F238E27FC236}">
                <a16:creationId xmlns:a16="http://schemas.microsoft.com/office/drawing/2014/main" id="{53E36BBE-0F37-B104-EB74-3249DBD174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921C36-B29E-1C0F-8321-B26BE6B50F6C}"/>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3942359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FF603-69F3-00AC-95FD-8B668D614CD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54A500C-1F11-A319-708F-1AE6EE5D4EAC}"/>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4" name="Footer Placeholder 3">
            <a:extLst>
              <a:ext uri="{FF2B5EF4-FFF2-40B4-BE49-F238E27FC236}">
                <a16:creationId xmlns:a16="http://schemas.microsoft.com/office/drawing/2014/main" id="{5E5BC59E-8002-5891-B49C-777A5A54B3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BD4361-F455-3F6E-34FB-113CFD9CCA41}"/>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3844978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A36A9-5788-05F6-229D-2DA3636A5309}"/>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3" name="Footer Placeholder 2">
            <a:extLst>
              <a:ext uri="{FF2B5EF4-FFF2-40B4-BE49-F238E27FC236}">
                <a16:creationId xmlns:a16="http://schemas.microsoft.com/office/drawing/2014/main" id="{46B958EB-9A36-FEE0-9813-B23923C42B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F9D0F-DCDC-93C5-A91F-77814570AF01}"/>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232678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3D69-FB09-F54A-6218-AD882998078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B0C5D40-4F41-B420-16F2-3E2719A057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DB8147B-F9CE-6B29-8DC4-90F43AB547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7C0441-E203-CAAC-A015-AEF9D9036E19}"/>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6" name="Footer Placeholder 5">
            <a:extLst>
              <a:ext uri="{FF2B5EF4-FFF2-40B4-BE49-F238E27FC236}">
                <a16:creationId xmlns:a16="http://schemas.microsoft.com/office/drawing/2014/main" id="{885AA27E-25E2-16FB-596B-B741BFB45B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0DF70D-78B4-E7C6-6045-F8660138EBF8}"/>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3385645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F95E-E917-D6FB-BFB6-1E05886C30D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7AE4A20-F94C-826E-ED77-696AE613D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30F6E9-FD69-7F7C-D6D0-ABA25F725E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37E156-0247-99AD-BA82-F955E4CD5314}"/>
              </a:ext>
            </a:extLst>
          </p:cNvPr>
          <p:cNvSpPr>
            <a:spLocks noGrp="1"/>
          </p:cNvSpPr>
          <p:nvPr>
            <p:ph type="dt" sz="half" idx="10"/>
          </p:nvPr>
        </p:nvSpPr>
        <p:spPr/>
        <p:txBody>
          <a:bodyPr/>
          <a:lstStyle/>
          <a:p>
            <a:fld id="{BB05124D-C17C-614D-9BBE-C5F36551F280}" type="datetimeFigureOut">
              <a:rPr lang="en-US" smtClean="0"/>
              <a:t>5/14/24</a:t>
            </a:fld>
            <a:endParaRPr lang="en-US"/>
          </a:p>
        </p:txBody>
      </p:sp>
      <p:sp>
        <p:nvSpPr>
          <p:cNvPr id="6" name="Footer Placeholder 5">
            <a:extLst>
              <a:ext uri="{FF2B5EF4-FFF2-40B4-BE49-F238E27FC236}">
                <a16:creationId xmlns:a16="http://schemas.microsoft.com/office/drawing/2014/main" id="{B610AC17-1BF8-7E36-D766-E3376BFA6E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2689F-0894-994C-0985-379BFB80411D}"/>
              </a:ext>
            </a:extLst>
          </p:cNvPr>
          <p:cNvSpPr>
            <a:spLocks noGrp="1"/>
          </p:cNvSpPr>
          <p:nvPr>
            <p:ph type="sldNum" sz="quarter" idx="12"/>
          </p:nvPr>
        </p:nvSpPr>
        <p:spPr/>
        <p:txBody>
          <a:bodyPr/>
          <a:lstStyle/>
          <a:p>
            <a:fld id="{1E574401-D5AE-474D-A74B-70DF92A62FAA}" type="slidenum">
              <a:rPr lang="en-US" smtClean="0"/>
              <a:t>‹#›</a:t>
            </a:fld>
            <a:endParaRPr lang="en-US"/>
          </a:p>
        </p:txBody>
      </p:sp>
    </p:spTree>
    <p:extLst>
      <p:ext uri="{BB962C8B-B14F-4D97-AF65-F5344CB8AC3E}">
        <p14:creationId xmlns:p14="http://schemas.microsoft.com/office/powerpoint/2010/main" val="2043645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61879F-E2FD-D2EB-C7B7-F209AA2B69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96BD609-36D0-549C-80AD-CAF0BB57E9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39ECD2-4641-183C-4338-D84189E222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05124D-C17C-614D-9BBE-C5F36551F280}" type="datetimeFigureOut">
              <a:rPr lang="en-US" smtClean="0"/>
              <a:t>5/14/24</a:t>
            </a:fld>
            <a:endParaRPr lang="en-US"/>
          </a:p>
        </p:txBody>
      </p:sp>
      <p:sp>
        <p:nvSpPr>
          <p:cNvPr id="5" name="Footer Placeholder 4">
            <a:extLst>
              <a:ext uri="{FF2B5EF4-FFF2-40B4-BE49-F238E27FC236}">
                <a16:creationId xmlns:a16="http://schemas.microsoft.com/office/drawing/2014/main" id="{5DBA5B20-D65C-4396-AA32-E7EC493B4A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7F8D9C-79D7-2B7C-3299-859A289457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74401-D5AE-474D-A74B-70DF92A62FAA}" type="slidenum">
              <a:rPr lang="en-US" smtClean="0"/>
              <a:t>‹#›</a:t>
            </a:fld>
            <a:endParaRPr lang="en-US"/>
          </a:p>
        </p:txBody>
      </p:sp>
    </p:spTree>
    <p:extLst>
      <p:ext uri="{BB962C8B-B14F-4D97-AF65-F5344CB8AC3E}">
        <p14:creationId xmlns:p14="http://schemas.microsoft.com/office/powerpoint/2010/main" val="1564189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8.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8.png"/><Relationship Id="rId10"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6.png"/><Relationship Id="rId5" Type="http://schemas.openxmlformats.org/officeDocument/2006/relationships/image" Target="../media/image28.pn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3.png"/></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8.png"/><Relationship Id="rId5" Type="http://schemas.openxmlformats.org/officeDocument/2006/relationships/image" Target="../media/image28.png"/><Relationship Id="rId10"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33.png"/></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2.png"/><Relationship Id="rId12"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9.png"/><Relationship Id="rId5" Type="http://schemas.openxmlformats.org/officeDocument/2006/relationships/image" Target="../media/image28.png"/><Relationship Id="rId10"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2.png"/><Relationship Id="rId12"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41.png"/><Relationship Id="rId5" Type="http://schemas.openxmlformats.org/officeDocument/2006/relationships/image" Target="../media/image28.png"/><Relationship Id="rId10"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7.png"/></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2.png"/><Relationship Id="rId12"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43.png"/><Relationship Id="rId5" Type="http://schemas.openxmlformats.org/officeDocument/2006/relationships/image" Target="../media/image28.png"/><Relationship Id="rId10"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6.png"/><Relationship Id="rId3" Type="http://schemas.openxmlformats.org/officeDocument/2006/relationships/image" Target="../media/image15.png"/><Relationship Id="rId7" Type="http://schemas.openxmlformats.org/officeDocument/2006/relationships/image" Target="../media/image32.png"/><Relationship Id="rId12"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43.png"/><Relationship Id="rId5" Type="http://schemas.openxmlformats.org/officeDocument/2006/relationships/image" Target="../media/image28.png"/><Relationship Id="rId10"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usegravity.ap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71AD-03E3-F43B-7966-20B8B486554F}"/>
              </a:ext>
            </a:extLst>
          </p:cNvPr>
          <p:cNvSpPr>
            <a:spLocks noGrp="1"/>
          </p:cNvSpPr>
          <p:nvPr>
            <p:ph type="title"/>
          </p:nvPr>
        </p:nvSpPr>
        <p:spPr>
          <a:xfrm>
            <a:off x="838200" y="2425153"/>
            <a:ext cx="10515600" cy="1325563"/>
          </a:xfrm>
        </p:spPr>
        <p:txBody>
          <a:bodyPr/>
          <a:lstStyle/>
          <a:p>
            <a:r>
              <a:rPr lang="en-US" dirty="0"/>
              <a:t>Hubspace Product Note</a:t>
            </a:r>
          </a:p>
        </p:txBody>
      </p:sp>
    </p:spTree>
    <p:extLst>
      <p:ext uri="{BB962C8B-B14F-4D97-AF65-F5344CB8AC3E}">
        <p14:creationId xmlns:p14="http://schemas.microsoft.com/office/powerpoint/2010/main" val="491987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2E67-F0EB-BCF3-52B1-4C59E4D39AEB}"/>
              </a:ext>
            </a:extLst>
          </p:cNvPr>
          <p:cNvSpPr>
            <a:spLocks noGrp="1"/>
          </p:cNvSpPr>
          <p:nvPr>
            <p:ph type="title"/>
          </p:nvPr>
        </p:nvSpPr>
        <p:spPr/>
        <p:txBody>
          <a:bodyPr/>
          <a:lstStyle/>
          <a:p>
            <a:r>
              <a:rPr lang="en-US" dirty="0"/>
              <a:t>Industries in drop down list</a:t>
            </a:r>
          </a:p>
        </p:txBody>
      </p:sp>
      <p:sp>
        <p:nvSpPr>
          <p:cNvPr id="4" name="Content Placeholder 2">
            <a:extLst>
              <a:ext uri="{FF2B5EF4-FFF2-40B4-BE49-F238E27FC236}">
                <a16:creationId xmlns:a16="http://schemas.microsoft.com/office/drawing/2014/main" id="{AE666284-12D1-CFC9-6E79-B03B88F7B45D}"/>
              </a:ext>
            </a:extLst>
          </p:cNvPr>
          <p:cNvSpPr>
            <a:spLocks noGrp="1"/>
          </p:cNvSpPr>
          <p:nvPr>
            <p:ph idx="1"/>
          </p:nvPr>
        </p:nvSpPr>
        <p:spPr>
          <a:xfrm>
            <a:off x="1279635" y="1604906"/>
            <a:ext cx="2850932" cy="4351338"/>
          </a:xfrm>
        </p:spPr>
        <p:txBody>
          <a:bodyPr>
            <a:normAutofit fontScale="32500" lnSpcReduction="20000"/>
          </a:bodyPr>
          <a:lstStyle/>
          <a:p>
            <a:pPr marL="0"/>
            <a:r>
              <a:rPr lang="en-IN" sz="3800" dirty="0"/>
              <a:t>Description of Options:</a:t>
            </a:r>
          </a:p>
          <a:p>
            <a:pPr>
              <a:buFont typeface="Wingdings" pitchFamily="2" charset="2"/>
              <a:buChar char="v"/>
            </a:pPr>
            <a:r>
              <a:rPr lang="en-IN" sz="3800" dirty="0"/>
              <a:t>Accounting</a:t>
            </a:r>
          </a:p>
          <a:p>
            <a:pPr>
              <a:buFont typeface="Wingdings" pitchFamily="2" charset="2"/>
              <a:buChar char="v"/>
            </a:pPr>
            <a:r>
              <a:rPr lang="en-IN" sz="3800" dirty="0"/>
              <a:t>Advertising &amp; Marketing</a:t>
            </a:r>
          </a:p>
          <a:p>
            <a:pPr>
              <a:buFont typeface="Wingdings" pitchFamily="2" charset="2"/>
              <a:buChar char="v"/>
            </a:pPr>
            <a:r>
              <a:rPr lang="en-IN" sz="3800" dirty="0"/>
              <a:t>Aerospace &amp; </a:t>
            </a:r>
            <a:r>
              <a:rPr lang="en-IN" sz="3800" dirty="0" err="1"/>
              <a:t>Defense</a:t>
            </a:r>
            <a:endParaRPr lang="en-IN" sz="3800" dirty="0"/>
          </a:p>
          <a:p>
            <a:pPr>
              <a:buFont typeface="Wingdings" pitchFamily="2" charset="2"/>
              <a:buChar char="v"/>
            </a:pPr>
            <a:r>
              <a:rPr lang="en-IN" sz="3800" dirty="0"/>
              <a:t>Agriculture</a:t>
            </a:r>
          </a:p>
          <a:p>
            <a:pPr>
              <a:buFont typeface="Wingdings" pitchFamily="2" charset="2"/>
              <a:buChar char="v"/>
            </a:pPr>
            <a:r>
              <a:rPr lang="en-IN" sz="3800" dirty="0"/>
              <a:t>Automotive</a:t>
            </a:r>
          </a:p>
          <a:p>
            <a:pPr>
              <a:buFont typeface="Wingdings" pitchFamily="2" charset="2"/>
              <a:buChar char="v"/>
            </a:pPr>
            <a:r>
              <a:rPr lang="en-IN" sz="3800" dirty="0"/>
              <a:t>Banking</a:t>
            </a:r>
          </a:p>
          <a:p>
            <a:pPr>
              <a:buFont typeface="Wingdings" pitchFamily="2" charset="2"/>
              <a:buChar char="v"/>
            </a:pPr>
            <a:r>
              <a:rPr lang="en-IN" sz="3800" dirty="0"/>
              <a:t>Biotechnology</a:t>
            </a:r>
          </a:p>
          <a:p>
            <a:pPr>
              <a:buFont typeface="Wingdings" pitchFamily="2" charset="2"/>
              <a:buChar char="v"/>
            </a:pPr>
            <a:r>
              <a:rPr lang="en-IN" sz="3800" dirty="0"/>
              <a:t>Construction</a:t>
            </a:r>
          </a:p>
          <a:p>
            <a:pPr>
              <a:buFont typeface="Wingdings" pitchFamily="2" charset="2"/>
              <a:buChar char="v"/>
            </a:pPr>
            <a:r>
              <a:rPr lang="en-IN" sz="3800" dirty="0"/>
              <a:t>Consulting</a:t>
            </a:r>
          </a:p>
          <a:p>
            <a:pPr>
              <a:buFont typeface="Wingdings" pitchFamily="2" charset="2"/>
              <a:buChar char="v"/>
            </a:pPr>
            <a:r>
              <a:rPr lang="en-IN" sz="3800" dirty="0"/>
              <a:t>Education</a:t>
            </a:r>
          </a:p>
          <a:p>
            <a:pPr>
              <a:buFont typeface="Wingdings" pitchFamily="2" charset="2"/>
              <a:buChar char="v"/>
            </a:pPr>
            <a:r>
              <a:rPr lang="en-IN" sz="3800" dirty="0"/>
              <a:t>Energy</a:t>
            </a:r>
          </a:p>
          <a:p>
            <a:pPr>
              <a:buFont typeface="Wingdings" pitchFamily="2" charset="2"/>
              <a:buChar char="v"/>
            </a:pPr>
            <a:r>
              <a:rPr lang="en-IN" sz="3800" dirty="0"/>
              <a:t>Engineering</a:t>
            </a:r>
          </a:p>
          <a:p>
            <a:pPr>
              <a:buFont typeface="Wingdings" pitchFamily="2" charset="2"/>
              <a:buChar char="v"/>
            </a:pPr>
            <a:r>
              <a:rPr lang="en-IN" sz="3800" dirty="0"/>
              <a:t>Entertainment &amp; Media</a:t>
            </a:r>
          </a:p>
          <a:p>
            <a:pPr>
              <a:buFont typeface="Wingdings" pitchFamily="2" charset="2"/>
              <a:buChar char="v"/>
            </a:pPr>
            <a:r>
              <a:rPr lang="en-IN" sz="3800" dirty="0"/>
              <a:t>Financial Services</a:t>
            </a:r>
          </a:p>
          <a:p>
            <a:pPr>
              <a:buFont typeface="Wingdings" pitchFamily="2" charset="2"/>
              <a:buChar char="v"/>
            </a:pPr>
            <a:r>
              <a:rPr lang="en-IN" sz="3800" dirty="0"/>
              <a:t>Food &amp; Beverage</a:t>
            </a:r>
          </a:p>
          <a:p>
            <a:pPr algn="l">
              <a:buFont typeface="+mj-lt"/>
              <a:buAutoNum type="arabicPeriod"/>
            </a:pPr>
            <a:endParaRPr lang="en-IN" b="0" i="0" dirty="0">
              <a:solidFill>
                <a:srgbClr val="ECECEC"/>
              </a:solidFill>
              <a:effectLst/>
              <a:highlight>
                <a:srgbClr val="212121"/>
              </a:highlight>
              <a:latin typeface="Söhne"/>
            </a:endParaRPr>
          </a:p>
        </p:txBody>
      </p:sp>
      <p:sp>
        <p:nvSpPr>
          <p:cNvPr id="5" name="TextBox 4">
            <a:extLst>
              <a:ext uri="{FF2B5EF4-FFF2-40B4-BE49-F238E27FC236}">
                <a16:creationId xmlns:a16="http://schemas.microsoft.com/office/drawing/2014/main" id="{10F8B855-4009-AC91-13C2-457C5D772CCF}"/>
              </a:ext>
            </a:extLst>
          </p:cNvPr>
          <p:cNvSpPr txBox="1"/>
          <p:nvPr/>
        </p:nvSpPr>
        <p:spPr>
          <a:xfrm>
            <a:off x="3247698" y="1905985"/>
            <a:ext cx="3279227" cy="3834961"/>
          </a:xfrm>
          <a:prstGeom prst="rect">
            <a:avLst/>
          </a:prstGeom>
          <a:noFill/>
        </p:spPr>
        <p:txBody>
          <a:bodyPr wrap="square" rtlCol="0">
            <a:spAutoFit/>
          </a:bodyPr>
          <a:lstStyle/>
          <a:p>
            <a:pPr marL="171450" indent="-171450">
              <a:lnSpc>
                <a:spcPct val="70000"/>
              </a:lnSpc>
              <a:spcBef>
                <a:spcPts val="1000"/>
              </a:spcBef>
              <a:buFont typeface="Wingdings" pitchFamily="2" charset="2"/>
              <a:buChar char="v"/>
            </a:pPr>
            <a:r>
              <a:rPr lang="en-IN" sz="1200" dirty="0"/>
              <a:t>Government</a:t>
            </a:r>
          </a:p>
          <a:p>
            <a:pPr marL="171450" indent="-171450">
              <a:lnSpc>
                <a:spcPct val="70000"/>
              </a:lnSpc>
              <a:spcBef>
                <a:spcPts val="1000"/>
              </a:spcBef>
              <a:buFont typeface="Wingdings" pitchFamily="2" charset="2"/>
              <a:buChar char="v"/>
            </a:pPr>
            <a:r>
              <a:rPr lang="en-IN" sz="1200" dirty="0"/>
              <a:t>Healthcare</a:t>
            </a:r>
          </a:p>
          <a:p>
            <a:pPr marL="171450" indent="-171450">
              <a:lnSpc>
                <a:spcPct val="70000"/>
              </a:lnSpc>
              <a:spcBef>
                <a:spcPts val="1000"/>
              </a:spcBef>
              <a:buFont typeface="Wingdings" pitchFamily="2" charset="2"/>
              <a:buChar char="v"/>
            </a:pPr>
            <a:r>
              <a:rPr lang="en-IN" sz="1200" dirty="0"/>
              <a:t>Hospitality</a:t>
            </a:r>
          </a:p>
          <a:p>
            <a:pPr marL="171450" indent="-171450">
              <a:lnSpc>
                <a:spcPct val="70000"/>
              </a:lnSpc>
              <a:spcBef>
                <a:spcPts val="1000"/>
              </a:spcBef>
              <a:buFont typeface="Wingdings" pitchFamily="2" charset="2"/>
              <a:buChar char="v"/>
            </a:pPr>
            <a:r>
              <a:rPr lang="en-IN" sz="1200" dirty="0"/>
              <a:t>Insurance</a:t>
            </a:r>
          </a:p>
          <a:p>
            <a:pPr marL="171450" indent="-171450">
              <a:lnSpc>
                <a:spcPct val="70000"/>
              </a:lnSpc>
              <a:spcBef>
                <a:spcPts val="1000"/>
              </a:spcBef>
              <a:buFont typeface="Wingdings" pitchFamily="2" charset="2"/>
              <a:buChar char="v"/>
            </a:pPr>
            <a:r>
              <a:rPr lang="en-IN" sz="1200" dirty="0"/>
              <a:t>Legal</a:t>
            </a:r>
          </a:p>
          <a:p>
            <a:pPr marL="171450" indent="-171450">
              <a:lnSpc>
                <a:spcPct val="70000"/>
              </a:lnSpc>
              <a:spcBef>
                <a:spcPts val="1000"/>
              </a:spcBef>
              <a:buFont typeface="Wingdings" pitchFamily="2" charset="2"/>
              <a:buChar char="v"/>
            </a:pPr>
            <a:r>
              <a:rPr lang="en-IN" sz="1200" dirty="0"/>
              <a:t>Manufacturing</a:t>
            </a:r>
          </a:p>
          <a:p>
            <a:pPr marL="171450" indent="-171450">
              <a:lnSpc>
                <a:spcPct val="70000"/>
              </a:lnSpc>
              <a:spcBef>
                <a:spcPts val="1000"/>
              </a:spcBef>
              <a:buFont typeface="Wingdings" pitchFamily="2" charset="2"/>
              <a:buChar char="v"/>
            </a:pPr>
            <a:r>
              <a:rPr lang="en-IN" sz="1200" dirty="0" err="1"/>
              <a:t>Nonprofit</a:t>
            </a:r>
            <a:endParaRPr lang="en-IN" sz="1200" dirty="0"/>
          </a:p>
          <a:p>
            <a:pPr marL="171450" indent="-171450">
              <a:lnSpc>
                <a:spcPct val="70000"/>
              </a:lnSpc>
              <a:spcBef>
                <a:spcPts val="1000"/>
              </a:spcBef>
              <a:buFont typeface="Wingdings" pitchFamily="2" charset="2"/>
              <a:buChar char="v"/>
            </a:pPr>
            <a:r>
              <a:rPr lang="en-IN" sz="1200" dirty="0"/>
              <a:t>Pharmaceutical</a:t>
            </a:r>
          </a:p>
          <a:p>
            <a:pPr marL="171450" indent="-171450">
              <a:lnSpc>
                <a:spcPct val="70000"/>
              </a:lnSpc>
              <a:spcBef>
                <a:spcPts val="1000"/>
              </a:spcBef>
              <a:buFont typeface="Wingdings" pitchFamily="2" charset="2"/>
              <a:buChar char="v"/>
            </a:pPr>
            <a:r>
              <a:rPr lang="en-IN" sz="1200" dirty="0"/>
              <a:t>Real Estate</a:t>
            </a:r>
          </a:p>
          <a:p>
            <a:pPr marL="171450" indent="-171450">
              <a:lnSpc>
                <a:spcPct val="70000"/>
              </a:lnSpc>
              <a:spcBef>
                <a:spcPts val="1000"/>
              </a:spcBef>
              <a:buFont typeface="Wingdings" pitchFamily="2" charset="2"/>
              <a:buChar char="v"/>
            </a:pPr>
            <a:r>
              <a:rPr lang="en-IN" sz="1200" dirty="0"/>
              <a:t>Retail</a:t>
            </a:r>
          </a:p>
          <a:p>
            <a:pPr marL="171450" indent="-171450">
              <a:lnSpc>
                <a:spcPct val="70000"/>
              </a:lnSpc>
              <a:spcBef>
                <a:spcPts val="1000"/>
              </a:spcBef>
              <a:buFont typeface="Wingdings" pitchFamily="2" charset="2"/>
              <a:buChar char="v"/>
            </a:pPr>
            <a:r>
              <a:rPr lang="en-IN" sz="1200" dirty="0"/>
              <a:t>Software &amp; Technology</a:t>
            </a:r>
          </a:p>
          <a:p>
            <a:pPr marL="171450" indent="-171450">
              <a:lnSpc>
                <a:spcPct val="70000"/>
              </a:lnSpc>
              <a:spcBef>
                <a:spcPts val="1000"/>
              </a:spcBef>
              <a:buFont typeface="Wingdings" pitchFamily="2" charset="2"/>
              <a:buChar char="v"/>
            </a:pPr>
            <a:r>
              <a:rPr lang="en-IN" sz="1200" dirty="0"/>
              <a:t>Telecommunications</a:t>
            </a:r>
          </a:p>
          <a:p>
            <a:pPr marL="171450" indent="-171450">
              <a:lnSpc>
                <a:spcPct val="70000"/>
              </a:lnSpc>
              <a:spcBef>
                <a:spcPts val="1000"/>
              </a:spcBef>
              <a:buFont typeface="Wingdings" pitchFamily="2" charset="2"/>
              <a:buChar char="v"/>
            </a:pPr>
            <a:r>
              <a:rPr lang="en-IN" sz="1200" dirty="0"/>
              <a:t>Transportation &amp; Logistics</a:t>
            </a:r>
          </a:p>
          <a:p>
            <a:pPr marL="171450" indent="-171450">
              <a:lnSpc>
                <a:spcPct val="70000"/>
              </a:lnSpc>
              <a:spcBef>
                <a:spcPts val="1000"/>
              </a:spcBef>
              <a:buFont typeface="Wingdings" pitchFamily="2" charset="2"/>
              <a:buChar char="v"/>
            </a:pPr>
            <a:r>
              <a:rPr lang="en-IN" sz="1200" dirty="0"/>
              <a:t>Utilities</a:t>
            </a:r>
          </a:p>
          <a:p>
            <a:pPr marL="171450" indent="-171450">
              <a:lnSpc>
                <a:spcPct val="70000"/>
              </a:lnSpc>
              <a:spcBef>
                <a:spcPts val="1000"/>
              </a:spcBef>
              <a:buFont typeface="Wingdings" pitchFamily="2" charset="2"/>
              <a:buChar char="v"/>
            </a:pPr>
            <a:r>
              <a:rPr lang="en-IN" sz="1200" dirty="0"/>
              <a:t>Other</a:t>
            </a:r>
            <a:endParaRPr lang="en-US" sz="1200" dirty="0"/>
          </a:p>
        </p:txBody>
      </p:sp>
      <p:sp>
        <p:nvSpPr>
          <p:cNvPr id="6" name="TextBox 5">
            <a:extLst>
              <a:ext uri="{FF2B5EF4-FFF2-40B4-BE49-F238E27FC236}">
                <a16:creationId xmlns:a16="http://schemas.microsoft.com/office/drawing/2014/main" id="{DEF6091C-64B2-D2A2-9627-883311E4A7D5}"/>
              </a:ext>
            </a:extLst>
          </p:cNvPr>
          <p:cNvSpPr txBox="1"/>
          <p:nvPr/>
        </p:nvSpPr>
        <p:spPr>
          <a:xfrm>
            <a:off x="8376745" y="2606566"/>
            <a:ext cx="2764221" cy="646331"/>
          </a:xfrm>
          <a:prstGeom prst="rect">
            <a:avLst/>
          </a:prstGeom>
          <a:noFill/>
        </p:spPr>
        <p:txBody>
          <a:bodyPr wrap="square" rtlCol="0">
            <a:spAutoFit/>
          </a:bodyPr>
          <a:lstStyle/>
          <a:p>
            <a:r>
              <a:rPr lang="en-US" dirty="0"/>
              <a:t>If others provide an option to specify</a:t>
            </a:r>
          </a:p>
        </p:txBody>
      </p:sp>
    </p:spTree>
    <p:extLst>
      <p:ext uri="{BB962C8B-B14F-4D97-AF65-F5344CB8AC3E}">
        <p14:creationId xmlns:p14="http://schemas.microsoft.com/office/powerpoint/2010/main" val="360969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 screenshot of a screenshot of a login page&#10;&#10;Description automatically generated">
            <a:extLst>
              <a:ext uri="{FF2B5EF4-FFF2-40B4-BE49-F238E27FC236}">
                <a16:creationId xmlns:a16="http://schemas.microsoft.com/office/drawing/2014/main" id="{0F8AB456-AB96-608E-7190-429A6C9E1924}"/>
              </a:ext>
            </a:extLst>
          </p:cNvPr>
          <p:cNvPicPr>
            <a:picLocks noChangeAspect="1"/>
          </p:cNvPicPr>
          <p:nvPr/>
        </p:nvPicPr>
        <p:blipFill rotWithShape="1">
          <a:blip r:embed="rId2"/>
          <a:srcRect t="1618"/>
          <a:stretch/>
        </p:blipFill>
        <p:spPr>
          <a:xfrm>
            <a:off x="-1" y="0"/>
            <a:ext cx="11870621" cy="6642538"/>
          </a:xfrm>
          <a:prstGeom prst="rect">
            <a:avLst/>
          </a:prstGeom>
        </p:spPr>
      </p:pic>
      <p:sp>
        <p:nvSpPr>
          <p:cNvPr id="6" name="Rectangle 5">
            <a:extLst>
              <a:ext uri="{FF2B5EF4-FFF2-40B4-BE49-F238E27FC236}">
                <a16:creationId xmlns:a16="http://schemas.microsoft.com/office/drawing/2014/main" id="{A7633C2B-49D0-0CE9-90A0-D107F6FD5324}"/>
              </a:ext>
            </a:extLst>
          </p:cNvPr>
          <p:cNvSpPr/>
          <p:nvPr/>
        </p:nvSpPr>
        <p:spPr>
          <a:xfrm>
            <a:off x="178676" y="0"/>
            <a:ext cx="1198179" cy="45194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7466C4-9B6F-E0E3-5EBB-BA60C140CE57}"/>
              </a:ext>
            </a:extLst>
          </p:cNvPr>
          <p:cNvSpPr/>
          <p:nvPr/>
        </p:nvSpPr>
        <p:spPr>
          <a:xfrm>
            <a:off x="7420303" y="725214"/>
            <a:ext cx="2701159" cy="1387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EAC5489-1DFB-6AD5-4088-F27EDB2B29E6}"/>
              </a:ext>
            </a:extLst>
          </p:cNvPr>
          <p:cNvSpPr/>
          <p:nvPr/>
        </p:nvSpPr>
        <p:spPr>
          <a:xfrm>
            <a:off x="0" y="0"/>
            <a:ext cx="12192000" cy="6858000"/>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automatically generated">
            <a:extLst>
              <a:ext uri="{FF2B5EF4-FFF2-40B4-BE49-F238E27FC236}">
                <a16:creationId xmlns:a16="http://schemas.microsoft.com/office/drawing/2014/main" id="{79C8D35D-2C9C-6FF8-B7F0-5617072535FB}"/>
              </a:ext>
            </a:extLst>
          </p:cNvPr>
          <p:cNvPicPr>
            <a:picLocks noChangeAspect="1"/>
          </p:cNvPicPr>
          <p:nvPr/>
        </p:nvPicPr>
        <p:blipFill>
          <a:blip r:embed="rId3"/>
          <a:stretch>
            <a:fillRect/>
          </a:stretch>
        </p:blipFill>
        <p:spPr>
          <a:xfrm>
            <a:off x="314802" y="208893"/>
            <a:ext cx="2124106" cy="698719"/>
          </a:xfrm>
          <a:prstGeom prst="rect">
            <a:avLst/>
          </a:prstGeom>
        </p:spPr>
      </p:pic>
      <p:pic>
        <p:nvPicPr>
          <p:cNvPr id="2" name="Content Placeholder 4" descr="A screenshot of a computer&#10;&#10;Description automatically generated">
            <a:extLst>
              <a:ext uri="{FF2B5EF4-FFF2-40B4-BE49-F238E27FC236}">
                <a16:creationId xmlns:a16="http://schemas.microsoft.com/office/drawing/2014/main" id="{ABDDC3B5-B8AE-1E5B-E54D-F47CED00C7E0}"/>
              </a:ext>
            </a:extLst>
          </p:cNvPr>
          <p:cNvPicPr>
            <a:picLocks noGrp="1" noChangeAspect="1"/>
          </p:cNvPicPr>
          <p:nvPr>
            <p:ph idx="1"/>
          </p:nvPr>
        </p:nvPicPr>
        <p:blipFill rotWithShape="1">
          <a:blip r:embed="rId4"/>
          <a:srcRect t="16972"/>
          <a:stretch/>
        </p:blipFill>
        <p:spPr>
          <a:xfrm>
            <a:off x="-2" y="1177159"/>
            <a:ext cx="12192002" cy="5758556"/>
          </a:xfrm>
        </p:spPr>
      </p:pic>
      <p:sp>
        <p:nvSpPr>
          <p:cNvPr id="3" name="Rectangle 2">
            <a:extLst>
              <a:ext uri="{FF2B5EF4-FFF2-40B4-BE49-F238E27FC236}">
                <a16:creationId xmlns:a16="http://schemas.microsoft.com/office/drawing/2014/main" id="{98322711-BFFC-A23B-016C-DD9661E16C98}"/>
              </a:ext>
            </a:extLst>
          </p:cNvPr>
          <p:cNvSpPr/>
          <p:nvPr/>
        </p:nvSpPr>
        <p:spPr>
          <a:xfrm>
            <a:off x="3941379" y="1839310"/>
            <a:ext cx="4340773" cy="3310759"/>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171052-D6FD-A712-C96C-C3F1D6AE1E52}"/>
              </a:ext>
            </a:extLst>
          </p:cNvPr>
          <p:cNvSpPr txBox="1"/>
          <p:nvPr/>
        </p:nvSpPr>
        <p:spPr>
          <a:xfrm>
            <a:off x="4319752" y="2112579"/>
            <a:ext cx="3499945" cy="369332"/>
          </a:xfrm>
          <a:prstGeom prst="rect">
            <a:avLst/>
          </a:prstGeom>
          <a:noFill/>
        </p:spPr>
        <p:txBody>
          <a:bodyPr wrap="square" rtlCol="0">
            <a:spAutoFit/>
          </a:bodyPr>
          <a:lstStyle/>
          <a:p>
            <a:r>
              <a:rPr lang="en-US" dirty="0"/>
              <a:t>Select your role in the company</a:t>
            </a:r>
          </a:p>
        </p:txBody>
      </p:sp>
      <p:sp>
        <p:nvSpPr>
          <p:cNvPr id="9" name="Rectangle 8">
            <a:extLst>
              <a:ext uri="{FF2B5EF4-FFF2-40B4-BE49-F238E27FC236}">
                <a16:creationId xmlns:a16="http://schemas.microsoft.com/office/drawing/2014/main" id="{23FCF08C-5303-C2E2-3204-3EFC89B8ADB9}"/>
              </a:ext>
            </a:extLst>
          </p:cNvPr>
          <p:cNvSpPr/>
          <p:nvPr/>
        </p:nvSpPr>
        <p:spPr>
          <a:xfrm>
            <a:off x="4435366" y="2767160"/>
            <a:ext cx="1975944" cy="294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CEO/Founder </a:t>
            </a:r>
          </a:p>
        </p:txBody>
      </p:sp>
      <p:sp>
        <p:nvSpPr>
          <p:cNvPr id="10" name="Triangle 9">
            <a:extLst>
              <a:ext uri="{FF2B5EF4-FFF2-40B4-BE49-F238E27FC236}">
                <a16:creationId xmlns:a16="http://schemas.microsoft.com/office/drawing/2014/main" id="{F7D29F4D-FE92-2145-0299-03B0B1B33BCD}"/>
              </a:ext>
            </a:extLst>
          </p:cNvPr>
          <p:cNvSpPr/>
          <p:nvPr/>
        </p:nvSpPr>
        <p:spPr>
          <a:xfrm rot="10800000">
            <a:off x="6001407" y="2786711"/>
            <a:ext cx="336331" cy="29429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C4E7E6D-63DE-137D-5F89-676A9C1673C2}"/>
              </a:ext>
            </a:extLst>
          </p:cNvPr>
          <p:cNvSpPr/>
          <p:nvPr/>
        </p:nvSpPr>
        <p:spPr>
          <a:xfrm>
            <a:off x="4508938" y="3391056"/>
            <a:ext cx="1996966" cy="346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p>
        </p:txBody>
      </p:sp>
    </p:spTree>
    <p:extLst>
      <p:ext uri="{BB962C8B-B14F-4D97-AF65-F5344CB8AC3E}">
        <p14:creationId xmlns:p14="http://schemas.microsoft.com/office/powerpoint/2010/main" val="106146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 screenshot of a screenshot of a login page&#10;&#10;Description automatically generated">
            <a:extLst>
              <a:ext uri="{FF2B5EF4-FFF2-40B4-BE49-F238E27FC236}">
                <a16:creationId xmlns:a16="http://schemas.microsoft.com/office/drawing/2014/main" id="{0F8AB456-AB96-608E-7190-429A6C9E1924}"/>
              </a:ext>
            </a:extLst>
          </p:cNvPr>
          <p:cNvPicPr>
            <a:picLocks noChangeAspect="1"/>
          </p:cNvPicPr>
          <p:nvPr/>
        </p:nvPicPr>
        <p:blipFill rotWithShape="1">
          <a:blip r:embed="rId2"/>
          <a:srcRect t="1618"/>
          <a:stretch/>
        </p:blipFill>
        <p:spPr>
          <a:xfrm>
            <a:off x="-1" y="0"/>
            <a:ext cx="11870621" cy="6642538"/>
          </a:xfrm>
          <a:prstGeom prst="rect">
            <a:avLst/>
          </a:prstGeom>
        </p:spPr>
      </p:pic>
      <p:sp>
        <p:nvSpPr>
          <p:cNvPr id="6" name="Rectangle 5">
            <a:extLst>
              <a:ext uri="{FF2B5EF4-FFF2-40B4-BE49-F238E27FC236}">
                <a16:creationId xmlns:a16="http://schemas.microsoft.com/office/drawing/2014/main" id="{A7633C2B-49D0-0CE9-90A0-D107F6FD5324}"/>
              </a:ext>
            </a:extLst>
          </p:cNvPr>
          <p:cNvSpPr/>
          <p:nvPr/>
        </p:nvSpPr>
        <p:spPr>
          <a:xfrm>
            <a:off x="178676" y="0"/>
            <a:ext cx="1198179" cy="45194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7466C4-9B6F-E0E3-5EBB-BA60C140CE57}"/>
              </a:ext>
            </a:extLst>
          </p:cNvPr>
          <p:cNvSpPr/>
          <p:nvPr/>
        </p:nvSpPr>
        <p:spPr>
          <a:xfrm>
            <a:off x="7420303" y="725214"/>
            <a:ext cx="2701159" cy="1387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EAC5489-1DFB-6AD5-4088-F27EDB2B29E6}"/>
              </a:ext>
            </a:extLst>
          </p:cNvPr>
          <p:cNvSpPr/>
          <p:nvPr/>
        </p:nvSpPr>
        <p:spPr>
          <a:xfrm>
            <a:off x="0" y="0"/>
            <a:ext cx="12192000" cy="6858000"/>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automatically generated">
            <a:extLst>
              <a:ext uri="{FF2B5EF4-FFF2-40B4-BE49-F238E27FC236}">
                <a16:creationId xmlns:a16="http://schemas.microsoft.com/office/drawing/2014/main" id="{79C8D35D-2C9C-6FF8-B7F0-5617072535FB}"/>
              </a:ext>
            </a:extLst>
          </p:cNvPr>
          <p:cNvPicPr>
            <a:picLocks noChangeAspect="1"/>
          </p:cNvPicPr>
          <p:nvPr/>
        </p:nvPicPr>
        <p:blipFill>
          <a:blip r:embed="rId3"/>
          <a:stretch>
            <a:fillRect/>
          </a:stretch>
        </p:blipFill>
        <p:spPr>
          <a:xfrm>
            <a:off x="314802" y="208893"/>
            <a:ext cx="2124106" cy="698719"/>
          </a:xfrm>
          <a:prstGeom prst="rect">
            <a:avLst/>
          </a:prstGeom>
        </p:spPr>
      </p:pic>
      <p:pic>
        <p:nvPicPr>
          <p:cNvPr id="2" name="Content Placeholder 4" descr="A screenshot of a computer&#10;&#10;Description automatically generated">
            <a:extLst>
              <a:ext uri="{FF2B5EF4-FFF2-40B4-BE49-F238E27FC236}">
                <a16:creationId xmlns:a16="http://schemas.microsoft.com/office/drawing/2014/main" id="{ABDDC3B5-B8AE-1E5B-E54D-F47CED00C7E0}"/>
              </a:ext>
            </a:extLst>
          </p:cNvPr>
          <p:cNvPicPr>
            <a:picLocks noGrp="1" noChangeAspect="1"/>
          </p:cNvPicPr>
          <p:nvPr>
            <p:ph idx="1"/>
          </p:nvPr>
        </p:nvPicPr>
        <p:blipFill rotWithShape="1">
          <a:blip r:embed="rId4"/>
          <a:srcRect t="16972"/>
          <a:stretch/>
        </p:blipFill>
        <p:spPr>
          <a:xfrm>
            <a:off x="-2" y="1177159"/>
            <a:ext cx="12192002" cy="5758556"/>
          </a:xfrm>
        </p:spPr>
      </p:pic>
      <p:sp>
        <p:nvSpPr>
          <p:cNvPr id="3" name="Rectangle 2">
            <a:extLst>
              <a:ext uri="{FF2B5EF4-FFF2-40B4-BE49-F238E27FC236}">
                <a16:creationId xmlns:a16="http://schemas.microsoft.com/office/drawing/2014/main" id="{98322711-BFFC-A23B-016C-DD9661E16C98}"/>
              </a:ext>
            </a:extLst>
          </p:cNvPr>
          <p:cNvSpPr/>
          <p:nvPr/>
        </p:nvSpPr>
        <p:spPr>
          <a:xfrm>
            <a:off x="3941379" y="1839310"/>
            <a:ext cx="4340773" cy="3310759"/>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171052-D6FD-A712-C96C-C3F1D6AE1E52}"/>
              </a:ext>
            </a:extLst>
          </p:cNvPr>
          <p:cNvSpPr txBox="1"/>
          <p:nvPr/>
        </p:nvSpPr>
        <p:spPr>
          <a:xfrm>
            <a:off x="4319752" y="2112579"/>
            <a:ext cx="3499945" cy="369332"/>
          </a:xfrm>
          <a:prstGeom prst="rect">
            <a:avLst/>
          </a:prstGeom>
          <a:noFill/>
        </p:spPr>
        <p:txBody>
          <a:bodyPr wrap="square" rtlCol="0">
            <a:spAutoFit/>
          </a:bodyPr>
          <a:lstStyle/>
          <a:p>
            <a:r>
              <a:rPr lang="en-US" dirty="0"/>
              <a:t>Select your role in the company</a:t>
            </a:r>
          </a:p>
        </p:txBody>
      </p:sp>
      <p:sp>
        <p:nvSpPr>
          <p:cNvPr id="9" name="Rectangle 8">
            <a:extLst>
              <a:ext uri="{FF2B5EF4-FFF2-40B4-BE49-F238E27FC236}">
                <a16:creationId xmlns:a16="http://schemas.microsoft.com/office/drawing/2014/main" id="{23FCF08C-5303-C2E2-3204-3EFC89B8ADB9}"/>
              </a:ext>
            </a:extLst>
          </p:cNvPr>
          <p:cNvSpPr/>
          <p:nvPr/>
        </p:nvSpPr>
        <p:spPr>
          <a:xfrm>
            <a:off x="4435366" y="2767160"/>
            <a:ext cx="1975944" cy="294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Other </a:t>
            </a:r>
          </a:p>
        </p:txBody>
      </p:sp>
      <p:sp>
        <p:nvSpPr>
          <p:cNvPr id="10" name="Triangle 9">
            <a:extLst>
              <a:ext uri="{FF2B5EF4-FFF2-40B4-BE49-F238E27FC236}">
                <a16:creationId xmlns:a16="http://schemas.microsoft.com/office/drawing/2014/main" id="{F7D29F4D-FE92-2145-0299-03B0B1B33BCD}"/>
              </a:ext>
            </a:extLst>
          </p:cNvPr>
          <p:cNvSpPr/>
          <p:nvPr/>
        </p:nvSpPr>
        <p:spPr>
          <a:xfrm rot="10800000">
            <a:off x="6001407" y="2786711"/>
            <a:ext cx="336331" cy="29429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B59C09-A6CD-90D5-CC38-0C7FDB90C542}"/>
              </a:ext>
            </a:extLst>
          </p:cNvPr>
          <p:cNvSpPr/>
          <p:nvPr/>
        </p:nvSpPr>
        <p:spPr>
          <a:xfrm>
            <a:off x="4508938" y="3374555"/>
            <a:ext cx="1975944" cy="294290"/>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A90D9AAB-814E-A544-BBB3-3D9F0ECB8A8B}"/>
              </a:ext>
            </a:extLst>
          </p:cNvPr>
          <p:cNvSpPr/>
          <p:nvPr/>
        </p:nvSpPr>
        <p:spPr>
          <a:xfrm>
            <a:off x="4508938" y="3889194"/>
            <a:ext cx="1996966" cy="346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p>
        </p:txBody>
      </p:sp>
    </p:spTree>
    <p:extLst>
      <p:ext uri="{BB962C8B-B14F-4D97-AF65-F5344CB8AC3E}">
        <p14:creationId xmlns:p14="http://schemas.microsoft.com/office/powerpoint/2010/main" val="122608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284F1-A562-DF1C-0492-B882CB720BD0}"/>
              </a:ext>
            </a:extLst>
          </p:cNvPr>
          <p:cNvSpPr>
            <a:spLocks noGrp="1"/>
          </p:cNvSpPr>
          <p:nvPr>
            <p:ph type="title"/>
          </p:nvPr>
        </p:nvSpPr>
        <p:spPr>
          <a:xfrm>
            <a:off x="838200" y="18255"/>
            <a:ext cx="10515600" cy="1325563"/>
          </a:xfrm>
        </p:spPr>
        <p:txBody>
          <a:bodyPr/>
          <a:lstStyle/>
          <a:p>
            <a:r>
              <a:rPr lang="en-US" dirty="0"/>
              <a:t>Select your Role in the company ( Op</a:t>
            </a:r>
          </a:p>
        </p:txBody>
      </p:sp>
      <p:sp>
        <p:nvSpPr>
          <p:cNvPr id="3" name="Content Placeholder 2">
            <a:extLst>
              <a:ext uri="{FF2B5EF4-FFF2-40B4-BE49-F238E27FC236}">
                <a16:creationId xmlns:a16="http://schemas.microsoft.com/office/drawing/2014/main" id="{F50EE222-7350-933E-64D2-6FE14994639C}"/>
              </a:ext>
            </a:extLst>
          </p:cNvPr>
          <p:cNvSpPr>
            <a:spLocks noGrp="1"/>
          </p:cNvSpPr>
          <p:nvPr>
            <p:ph idx="1"/>
          </p:nvPr>
        </p:nvSpPr>
        <p:spPr>
          <a:xfrm>
            <a:off x="838200" y="984798"/>
            <a:ext cx="3134710" cy="4351338"/>
          </a:xfrm>
        </p:spPr>
        <p:txBody>
          <a:bodyPr>
            <a:normAutofit fontScale="25000" lnSpcReduction="20000"/>
          </a:bodyPr>
          <a:lstStyle/>
          <a:p>
            <a:pPr marL="228600" lvl="1">
              <a:spcBef>
                <a:spcPts val="1000"/>
              </a:spcBef>
              <a:buFont typeface="Wingdings" pitchFamily="2" charset="2"/>
              <a:buChar char="v"/>
            </a:pPr>
            <a:r>
              <a:rPr lang="en-IN" sz="3200" dirty="0"/>
              <a:t>CEO/Founder</a:t>
            </a:r>
          </a:p>
          <a:p>
            <a:pPr marL="228600" lvl="1">
              <a:spcBef>
                <a:spcPts val="1000"/>
              </a:spcBef>
              <a:buFont typeface="Wingdings" pitchFamily="2" charset="2"/>
              <a:buChar char="v"/>
            </a:pPr>
            <a:r>
              <a:rPr lang="en-IN" sz="3200" dirty="0"/>
              <a:t>COO (Chief Operating Officer)</a:t>
            </a:r>
          </a:p>
          <a:p>
            <a:pPr marL="228600" lvl="1">
              <a:spcBef>
                <a:spcPts val="1000"/>
              </a:spcBef>
              <a:buFont typeface="Wingdings" pitchFamily="2" charset="2"/>
              <a:buChar char="v"/>
            </a:pPr>
            <a:r>
              <a:rPr lang="en-IN" sz="3200" dirty="0"/>
              <a:t>CFO (Chief Financial Officer)</a:t>
            </a:r>
          </a:p>
          <a:p>
            <a:pPr marL="228600" lvl="1">
              <a:spcBef>
                <a:spcPts val="1000"/>
              </a:spcBef>
              <a:buFont typeface="Wingdings" pitchFamily="2" charset="2"/>
              <a:buChar char="v"/>
            </a:pPr>
            <a:r>
              <a:rPr lang="en-IN" sz="3200" dirty="0"/>
              <a:t>CTO (Chief Technology Officer)</a:t>
            </a:r>
          </a:p>
          <a:p>
            <a:pPr marL="228600" lvl="1">
              <a:spcBef>
                <a:spcPts val="1000"/>
              </a:spcBef>
              <a:buFont typeface="Wingdings" pitchFamily="2" charset="2"/>
              <a:buChar char="v"/>
            </a:pPr>
            <a:r>
              <a:rPr lang="en-IN" sz="3200" dirty="0"/>
              <a:t>CMO (Chief Marketing Officer)</a:t>
            </a:r>
          </a:p>
          <a:p>
            <a:pPr marL="228600" lvl="1">
              <a:spcBef>
                <a:spcPts val="1000"/>
              </a:spcBef>
              <a:buFont typeface="Wingdings" pitchFamily="2" charset="2"/>
              <a:buChar char="v"/>
            </a:pPr>
            <a:r>
              <a:rPr lang="en-IN" sz="3200" dirty="0"/>
              <a:t>CIO (Chief Information Officer)</a:t>
            </a:r>
          </a:p>
          <a:p>
            <a:pPr marL="228600" lvl="1">
              <a:spcBef>
                <a:spcPts val="1000"/>
              </a:spcBef>
              <a:buFont typeface="Wingdings" pitchFamily="2" charset="2"/>
              <a:buChar char="v"/>
            </a:pPr>
            <a:r>
              <a:rPr lang="en-IN" sz="3200" dirty="0"/>
              <a:t>CHRO (Chief Human Resources Officer)</a:t>
            </a:r>
          </a:p>
          <a:p>
            <a:pPr marL="228600" lvl="1">
              <a:spcBef>
                <a:spcPts val="1000"/>
              </a:spcBef>
              <a:buFont typeface="Wingdings" pitchFamily="2" charset="2"/>
              <a:buChar char="v"/>
            </a:pPr>
            <a:r>
              <a:rPr lang="en-IN" sz="3200" dirty="0"/>
              <a:t>General Manager</a:t>
            </a:r>
          </a:p>
          <a:p>
            <a:pPr marL="228600" lvl="1">
              <a:spcBef>
                <a:spcPts val="1000"/>
              </a:spcBef>
              <a:buFont typeface="Wingdings" pitchFamily="2" charset="2"/>
              <a:buChar char="v"/>
            </a:pPr>
            <a:r>
              <a:rPr lang="en-IN" sz="3200" dirty="0"/>
              <a:t>Director</a:t>
            </a:r>
          </a:p>
          <a:p>
            <a:pPr marL="228600" lvl="1">
              <a:spcBef>
                <a:spcPts val="1000"/>
              </a:spcBef>
              <a:buFont typeface="Wingdings" pitchFamily="2" charset="2"/>
              <a:buChar char="v"/>
            </a:pPr>
            <a:r>
              <a:rPr lang="en-IN" sz="3200" dirty="0"/>
              <a:t>Manager</a:t>
            </a:r>
          </a:p>
          <a:p>
            <a:pPr marL="228600" lvl="1">
              <a:spcBef>
                <a:spcPts val="1000"/>
              </a:spcBef>
              <a:buFont typeface="Wingdings" pitchFamily="2" charset="2"/>
              <a:buChar char="v"/>
            </a:pPr>
            <a:r>
              <a:rPr lang="en-IN" sz="3200" dirty="0"/>
              <a:t>Team Lead</a:t>
            </a:r>
          </a:p>
          <a:p>
            <a:pPr>
              <a:buFont typeface="Wingdings" pitchFamily="2" charset="2"/>
              <a:buChar char="v"/>
            </a:pPr>
            <a:r>
              <a:rPr lang="en-IN" sz="3200" dirty="0"/>
              <a:t>Sales and Marketing:</a:t>
            </a:r>
          </a:p>
          <a:p>
            <a:pPr marL="228600" lvl="1">
              <a:spcBef>
                <a:spcPts val="1000"/>
              </a:spcBef>
              <a:buFont typeface="Wingdings" pitchFamily="2" charset="2"/>
              <a:buChar char="v"/>
            </a:pPr>
            <a:r>
              <a:rPr lang="en-IN" sz="3200" dirty="0"/>
              <a:t>Sales Representative</a:t>
            </a:r>
          </a:p>
          <a:p>
            <a:pPr marL="228600" lvl="1">
              <a:spcBef>
                <a:spcPts val="1000"/>
              </a:spcBef>
              <a:buFont typeface="Wingdings" pitchFamily="2" charset="2"/>
              <a:buChar char="v"/>
            </a:pPr>
            <a:r>
              <a:rPr lang="en-IN" sz="3200" dirty="0"/>
              <a:t>Sales Manager</a:t>
            </a:r>
          </a:p>
          <a:p>
            <a:pPr marL="228600" lvl="1">
              <a:spcBef>
                <a:spcPts val="1000"/>
              </a:spcBef>
              <a:buFont typeface="Wingdings" pitchFamily="2" charset="2"/>
              <a:buChar char="v"/>
            </a:pPr>
            <a:r>
              <a:rPr lang="en-IN" sz="3200" dirty="0"/>
              <a:t>Marketing Coordinator</a:t>
            </a:r>
          </a:p>
          <a:p>
            <a:pPr marL="228600" lvl="1">
              <a:spcBef>
                <a:spcPts val="1000"/>
              </a:spcBef>
              <a:buFont typeface="Wingdings" pitchFamily="2" charset="2"/>
              <a:buChar char="v"/>
            </a:pPr>
            <a:r>
              <a:rPr lang="en-IN" sz="3200" dirty="0"/>
              <a:t>Marketing Manager</a:t>
            </a:r>
          </a:p>
          <a:p>
            <a:pPr marL="228600" lvl="1">
              <a:spcBef>
                <a:spcPts val="1000"/>
              </a:spcBef>
              <a:buFont typeface="Wingdings" pitchFamily="2" charset="2"/>
              <a:buChar char="v"/>
            </a:pPr>
            <a:r>
              <a:rPr lang="en-IN" sz="3200" dirty="0"/>
              <a:t>Digital Marketing Specialist</a:t>
            </a:r>
          </a:p>
          <a:p>
            <a:pPr marL="228600" lvl="1">
              <a:spcBef>
                <a:spcPts val="1000"/>
              </a:spcBef>
              <a:buFont typeface="Wingdings" pitchFamily="2" charset="2"/>
              <a:buChar char="v"/>
            </a:pPr>
            <a:r>
              <a:rPr lang="en-IN" sz="3200" dirty="0"/>
              <a:t>Social Media Manager</a:t>
            </a:r>
          </a:p>
          <a:p>
            <a:pPr>
              <a:buFont typeface="Wingdings" pitchFamily="2" charset="2"/>
              <a:buChar char="v"/>
            </a:pPr>
            <a:r>
              <a:rPr lang="en-IN" sz="3200" dirty="0"/>
              <a:t>Customer Success:</a:t>
            </a:r>
          </a:p>
          <a:p>
            <a:pPr marL="228600" lvl="1">
              <a:spcBef>
                <a:spcPts val="1000"/>
              </a:spcBef>
              <a:buFont typeface="Wingdings" pitchFamily="2" charset="2"/>
              <a:buChar char="v"/>
            </a:pPr>
            <a:r>
              <a:rPr lang="en-IN" sz="3200" dirty="0"/>
              <a:t>Customer Success Manager</a:t>
            </a:r>
          </a:p>
          <a:p>
            <a:pPr marL="228600" lvl="1">
              <a:spcBef>
                <a:spcPts val="1000"/>
              </a:spcBef>
              <a:buFont typeface="Wingdings" pitchFamily="2" charset="2"/>
              <a:buChar char="v"/>
            </a:pPr>
            <a:r>
              <a:rPr lang="en-IN" sz="3200" dirty="0"/>
              <a:t>Account Manager</a:t>
            </a:r>
          </a:p>
          <a:p>
            <a:pPr marL="228600" lvl="1">
              <a:spcBef>
                <a:spcPts val="1000"/>
              </a:spcBef>
              <a:buFont typeface="Wingdings" pitchFamily="2" charset="2"/>
              <a:buChar char="v"/>
            </a:pPr>
            <a:r>
              <a:rPr lang="en-IN" sz="3200" dirty="0"/>
              <a:t>Support Specialist</a:t>
            </a:r>
          </a:p>
          <a:p>
            <a:pPr marL="228600" lvl="1">
              <a:spcBef>
                <a:spcPts val="1000"/>
              </a:spcBef>
              <a:buFont typeface="Wingdings" pitchFamily="2" charset="2"/>
              <a:buChar char="v"/>
            </a:pPr>
            <a:r>
              <a:rPr lang="en-IN" sz="3200" dirty="0"/>
              <a:t>Implementation Specialist</a:t>
            </a:r>
          </a:p>
          <a:p>
            <a:pPr>
              <a:buFont typeface="Wingdings" pitchFamily="2" charset="2"/>
              <a:buChar char="v"/>
            </a:pPr>
            <a:r>
              <a:rPr lang="en-IN" sz="3200" dirty="0"/>
              <a:t>Product and Development:</a:t>
            </a:r>
          </a:p>
          <a:p>
            <a:pPr marL="228600" lvl="1">
              <a:spcBef>
                <a:spcPts val="1000"/>
              </a:spcBef>
              <a:buFont typeface="Wingdings" pitchFamily="2" charset="2"/>
              <a:buChar char="v"/>
            </a:pPr>
            <a:r>
              <a:rPr lang="en-IN" sz="3200" dirty="0"/>
              <a:t>Product Manager</a:t>
            </a:r>
          </a:p>
          <a:p>
            <a:pPr marL="228600" lvl="1">
              <a:spcBef>
                <a:spcPts val="1000"/>
              </a:spcBef>
              <a:buFont typeface="Wingdings" pitchFamily="2" charset="2"/>
              <a:buChar char="v"/>
            </a:pPr>
            <a:r>
              <a:rPr lang="en-IN" sz="3200" dirty="0"/>
              <a:t>Software Engineer</a:t>
            </a:r>
          </a:p>
          <a:p>
            <a:pPr marL="228600" lvl="1">
              <a:spcBef>
                <a:spcPts val="1000"/>
              </a:spcBef>
              <a:buFont typeface="Wingdings" pitchFamily="2" charset="2"/>
              <a:buChar char="v"/>
            </a:pPr>
            <a:r>
              <a:rPr lang="en-IN" sz="3200" dirty="0"/>
              <a:t>UX/UI Designer</a:t>
            </a:r>
          </a:p>
          <a:p>
            <a:pPr marL="228600" lvl="1">
              <a:spcBef>
                <a:spcPts val="1000"/>
              </a:spcBef>
              <a:buFont typeface="Wingdings" pitchFamily="2" charset="2"/>
              <a:buChar char="v"/>
            </a:pPr>
            <a:r>
              <a:rPr lang="en-IN" sz="3200" dirty="0"/>
              <a:t>Quality Assurance Engineer</a:t>
            </a:r>
          </a:p>
          <a:p>
            <a:pPr marL="228600" lvl="1">
              <a:spcBef>
                <a:spcPts val="1000"/>
              </a:spcBef>
              <a:buFont typeface="Wingdings" pitchFamily="2" charset="2"/>
              <a:buChar char="v"/>
            </a:pPr>
            <a:r>
              <a:rPr lang="en-IN" sz="3200" dirty="0"/>
              <a:t>Data Analyst</a:t>
            </a:r>
          </a:p>
          <a:p>
            <a:pPr algn="l">
              <a:buFont typeface="+mj-lt"/>
              <a:buAutoNum type="arabicPeriod"/>
            </a:pPr>
            <a:endParaRPr lang="en-US" dirty="0"/>
          </a:p>
        </p:txBody>
      </p:sp>
      <p:sp>
        <p:nvSpPr>
          <p:cNvPr id="4" name="TextBox 3">
            <a:extLst>
              <a:ext uri="{FF2B5EF4-FFF2-40B4-BE49-F238E27FC236}">
                <a16:creationId xmlns:a16="http://schemas.microsoft.com/office/drawing/2014/main" id="{1603C6E0-BBDB-6C43-DAB0-317EBF93B94A}"/>
              </a:ext>
            </a:extLst>
          </p:cNvPr>
          <p:cNvSpPr txBox="1"/>
          <p:nvPr/>
        </p:nvSpPr>
        <p:spPr>
          <a:xfrm>
            <a:off x="2902168" y="826172"/>
            <a:ext cx="3626069" cy="5205656"/>
          </a:xfrm>
          <a:prstGeom prst="rect">
            <a:avLst/>
          </a:prstGeom>
          <a:noFill/>
        </p:spPr>
        <p:txBody>
          <a:bodyPr wrap="square" rtlCol="0">
            <a:spAutoFit/>
          </a:bodyPr>
          <a:lstStyle/>
          <a:p>
            <a:pPr>
              <a:lnSpc>
                <a:spcPct val="70000"/>
              </a:lnSpc>
            </a:pPr>
            <a:endParaRPr lang="en-IN" sz="1200" dirty="0">
              <a:solidFill>
                <a:srgbClr val="ECECEC"/>
              </a:solidFill>
              <a:highlight>
                <a:srgbClr val="212121"/>
              </a:highlight>
              <a:latin typeface="Söhne"/>
            </a:endParaRPr>
          </a:p>
          <a:p>
            <a:pPr marL="228600" lvl="1" indent="-228600">
              <a:lnSpc>
                <a:spcPct val="70000"/>
              </a:lnSpc>
              <a:spcBef>
                <a:spcPts val="1000"/>
              </a:spcBef>
              <a:buFont typeface="Wingdings" pitchFamily="2" charset="2"/>
              <a:buChar char="v"/>
            </a:pPr>
            <a:r>
              <a:rPr lang="en-IN" sz="800" dirty="0"/>
              <a:t>Operations Manager</a:t>
            </a:r>
          </a:p>
          <a:p>
            <a:pPr marL="228600" lvl="1" indent="-228600">
              <a:lnSpc>
                <a:spcPct val="70000"/>
              </a:lnSpc>
              <a:spcBef>
                <a:spcPts val="1000"/>
              </a:spcBef>
              <a:buFont typeface="Wingdings" pitchFamily="2" charset="2"/>
              <a:buChar char="v"/>
            </a:pPr>
            <a:r>
              <a:rPr lang="en-IN" sz="800" dirty="0"/>
              <a:t>Project Manager</a:t>
            </a:r>
          </a:p>
          <a:p>
            <a:pPr marL="228600" lvl="1" indent="-228600">
              <a:lnSpc>
                <a:spcPct val="70000"/>
              </a:lnSpc>
              <a:spcBef>
                <a:spcPts val="1000"/>
              </a:spcBef>
              <a:buFont typeface="Wingdings" pitchFamily="2" charset="2"/>
              <a:buChar char="v"/>
            </a:pPr>
            <a:r>
              <a:rPr lang="en-IN" sz="800" dirty="0"/>
              <a:t>Supply Chain Manager</a:t>
            </a:r>
          </a:p>
          <a:p>
            <a:pPr marL="228600" lvl="1" indent="-228600">
              <a:lnSpc>
                <a:spcPct val="70000"/>
              </a:lnSpc>
              <a:spcBef>
                <a:spcPts val="1000"/>
              </a:spcBef>
              <a:buFont typeface="Wingdings" pitchFamily="2" charset="2"/>
              <a:buChar char="v"/>
            </a:pPr>
            <a:r>
              <a:rPr lang="en-IN" sz="800" dirty="0"/>
              <a:t>Logistics Coordinator</a:t>
            </a:r>
          </a:p>
          <a:p>
            <a:pPr marL="228600" lvl="1" indent="-228600">
              <a:lnSpc>
                <a:spcPct val="70000"/>
              </a:lnSpc>
              <a:spcBef>
                <a:spcPts val="1000"/>
              </a:spcBef>
              <a:buFont typeface="Wingdings" pitchFamily="2" charset="2"/>
              <a:buChar char="v"/>
            </a:pPr>
            <a:r>
              <a:rPr lang="en-IN" sz="800" dirty="0"/>
              <a:t>Accountant</a:t>
            </a:r>
          </a:p>
          <a:p>
            <a:pPr marL="228600" lvl="1" indent="-228600">
              <a:lnSpc>
                <a:spcPct val="70000"/>
              </a:lnSpc>
              <a:spcBef>
                <a:spcPts val="1000"/>
              </a:spcBef>
              <a:buFont typeface="Wingdings" pitchFamily="2" charset="2"/>
              <a:buChar char="v"/>
            </a:pPr>
            <a:r>
              <a:rPr lang="en-IN" sz="800" dirty="0"/>
              <a:t>Financial Analyst</a:t>
            </a:r>
          </a:p>
          <a:p>
            <a:pPr marL="228600" lvl="1" indent="-228600">
              <a:lnSpc>
                <a:spcPct val="70000"/>
              </a:lnSpc>
              <a:spcBef>
                <a:spcPts val="1000"/>
              </a:spcBef>
              <a:buFont typeface="Wingdings" pitchFamily="2" charset="2"/>
              <a:buChar char="v"/>
            </a:pPr>
            <a:r>
              <a:rPr lang="en-IN" sz="800" dirty="0" err="1"/>
              <a:t>ControllerHuman</a:t>
            </a:r>
            <a:r>
              <a:rPr lang="en-IN" sz="800" dirty="0"/>
              <a:t> Resources:</a:t>
            </a:r>
          </a:p>
          <a:p>
            <a:pPr marL="228600" lvl="1" indent="-228600">
              <a:lnSpc>
                <a:spcPct val="70000"/>
              </a:lnSpc>
              <a:spcBef>
                <a:spcPts val="1000"/>
              </a:spcBef>
              <a:buFont typeface="Wingdings" pitchFamily="2" charset="2"/>
              <a:buChar char="v"/>
            </a:pPr>
            <a:r>
              <a:rPr lang="en-IN" sz="800" dirty="0"/>
              <a:t>HR Generalist</a:t>
            </a:r>
          </a:p>
          <a:p>
            <a:pPr marL="228600" lvl="1" indent="-228600">
              <a:lnSpc>
                <a:spcPct val="70000"/>
              </a:lnSpc>
              <a:spcBef>
                <a:spcPts val="1000"/>
              </a:spcBef>
              <a:buFont typeface="Wingdings" pitchFamily="2" charset="2"/>
              <a:buChar char="v"/>
            </a:pPr>
            <a:r>
              <a:rPr lang="en-IN" sz="800" dirty="0"/>
              <a:t>HR Manager</a:t>
            </a:r>
          </a:p>
          <a:p>
            <a:pPr marL="228600" lvl="1" indent="-228600">
              <a:lnSpc>
                <a:spcPct val="70000"/>
              </a:lnSpc>
              <a:spcBef>
                <a:spcPts val="1000"/>
              </a:spcBef>
              <a:buFont typeface="Wingdings" pitchFamily="2" charset="2"/>
              <a:buChar char="v"/>
            </a:pPr>
            <a:r>
              <a:rPr lang="en-IN" sz="800" dirty="0"/>
              <a:t>Talent Acquisition Specialist</a:t>
            </a:r>
          </a:p>
          <a:p>
            <a:pPr marL="228600" lvl="1" indent="-228600">
              <a:lnSpc>
                <a:spcPct val="70000"/>
              </a:lnSpc>
              <a:spcBef>
                <a:spcPts val="1000"/>
              </a:spcBef>
              <a:buFont typeface="Wingdings" pitchFamily="2" charset="2"/>
              <a:buChar char="v"/>
            </a:pPr>
            <a:r>
              <a:rPr lang="en-IN" sz="800" dirty="0"/>
              <a:t>IT Administrator</a:t>
            </a:r>
          </a:p>
          <a:p>
            <a:pPr marL="228600" lvl="1" indent="-228600">
              <a:lnSpc>
                <a:spcPct val="70000"/>
              </a:lnSpc>
              <a:spcBef>
                <a:spcPts val="1000"/>
              </a:spcBef>
              <a:buFont typeface="Wingdings" pitchFamily="2" charset="2"/>
              <a:buChar char="v"/>
            </a:pPr>
            <a:r>
              <a:rPr lang="en-IN" sz="800" dirty="0"/>
              <a:t>Technical Support Specialist</a:t>
            </a:r>
          </a:p>
          <a:p>
            <a:pPr marL="228600" lvl="1" indent="-228600">
              <a:lnSpc>
                <a:spcPct val="70000"/>
              </a:lnSpc>
              <a:spcBef>
                <a:spcPts val="1000"/>
              </a:spcBef>
              <a:buFont typeface="Wingdings" pitchFamily="2" charset="2"/>
              <a:buChar char="v"/>
            </a:pPr>
            <a:r>
              <a:rPr lang="en-IN" sz="800" dirty="0"/>
              <a:t>Network Engineer</a:t>
            </a:r>
          </a:p>
          <a:p>
            <a:pPr marL="228600" lvl="1" indent="-228600">
              <a:lnSpc>
                <a:spcPct val="70000"/>
              </a:lnSpc>
              <a:spcBef>
                <a:spcPts val="1000"/>
              </a:spcBef>
              <a:buFont typeface="Wingdings" pitchFamily="2" charset="2"/>
              <a:buChar char="v"/>
            </a:pPr>
            <a:r>
              <a:rPr lang="en-IN" sz="800" dirty="0"/>
              <a:t>Legal Counsel</a:t>
            </a:r>
          </a:p>
          <a:p>
            <a:pPr marL="228600" lvl="1" indent="-228600">
              <a:lnSpc>
                <a:spcPct val="70000"/>
              </a:lnSpc>
              <a:spcBef>
                <a:spcPts val="1000"/>
              </a:spcBef>
              <a:buFont typeface="Wingdings" pitchFamily="2" charset="2"/>
              <a:buChar char="v"/>
            </a:pPr>
            <a:r>
              <a:rPr lang="en-IN" sz="800" dirty="0"/>
              <a:t>Compliance Officer</a:t>
            </a:r>
          </a:p>
          <a:p>
            <a:pPr marL="228600" lvl="1" indent="-228600">
              <a:lnSpc>
                <a:spcPct val="70000"/>
              </a:lnSpc>
              <a:spcBef>
                <a:spcPts val="1000"/>
              </a:spcBef>
              <a:buFont typeface="Wingdings" pitchFamily="2" charset="2"/>
              <a:buChar char="v"/>
            </a:pPr>
            <a:r>
              <a:rPr lang="en-IN" sz="800" dirty="0"/>
              <a:t>Contract Manager</a:t>
            </a:r>
          </a:p>
          <a:p>
            <a:pPr marL="228600" lvl="1" indent="-228600">
              <a:lnSpc>
                <a:spcPct val="70000"/>
              </a:lnSpc>
              <a:spcBef>
                <a:spcPts val="1000"/>
              </a:spcBef>
              <a:buFont typeface="Wingdings" pitchFamily="2" charset="2"/>
              <a:buChar char="v"/>
            </a:pPr>
            <a:r>
              <a:rPr lang="en-IN" sz="800" dirty="0"/>
              <a:t>Consultant</a:t>
            </a:r>
          </a:p>
          <a:p>
            <a:pPr marL="228600" lvl="1" indent="-228600">
              <a:lnSpc>
                <a:spcPct val="70000"/>
              </a:lnSpc>
              <a:spcBef>
                <a:spcPts val="1000"/>
              </a:spcBef>
              <a:buFont typeface="Wingdings" pitchFamily="2" charset="2"/>
              <a:buChar char="v"/>
            </a:pPr>
            <a:r>
              <a:rPr lang="en-IN" sz="800" dirty="0"/>
              <a:t>Advisor</a:t>
            </a:r>
          </a:p>
          <a:p>
            <a:pPr marL="228600" lvl="1" indent="-228600">
              <a:lnSpc>
                <a:spcPct val="70000"/>
              </a:lnSpc>
              <a:spcBef>
                <a:spcPts val="1000"/>
              </a:spcBef>
              <a:buFont typeface="Wingdings" pitchFamily="2" charset="2"/>
              <a:buChar char="v"/>
            </a:pPr>
            <a:r>
              <a:rPr lang="en-IN" sz="800" dirty="0"/>
              <a:t>Analyst</a:t>
            </a:r>
          </a:p>
          <a:p>
            <a:pPr marL="228600" lvl="1" indent="-228600">
              <a:lnSpc>
                <a:spcPct val="70000"/>
              </a:lnSpc>
              <a:spcBef>
                <a:spcPts val="1000"/>
              </a:spcBef>
              <a:buFont typeface="Wingdings" pitchFamily="2" charset="2"/>
              <a:buChar char="v"/>
            </a:pPr>
            <a:r>
              <a:rPr lang="en-IN" sz="800" dirty="0"/>
              <a:t>Freelancer</a:t>
            </a:r>
          </a:p>
          <a:p>
            <a:pPr marL="228600" lvl="1" indent="-228600">
              <a:lnSpc>
                <a:spcPct val="70000"/>
              </a:lnSpc>
              <a:spcBef>
                <a:spcPts val="1000"/>
              </a:spcBef>
              <a:buFont typeface="Wingdings" pitchFamily="2" charset="2"/>
              <a:buChar char="v"/>
            </a:pPr>
            <a:r>
              <a:rPr lang="en-IN" sz="800" dirty="0"/>
              <a:t>Student</a:t>
            </a:r>
          </a:p>
          <a:p>
            <a:pPr marL="228600" lvl="1" indent="-228600">
              <a:lnSpc>
                <a:spcPct val="70000"/>
              </a:lnSpc>
              <a:spcBef>
                <a:spcPts val="1000"/>
              </a:spcBef>
              <a:buFont typeface="Wingdings" pitchFamily="2" charset="2"/>
              <a:buChar char="v"/>
            </a:pPr>
            <a:r>
              <a:rPr lang="en-IN" sz="800" dirty="0"/>
              <a:t>Other (with an option for users to specify)</a:t>
            </a:r>
          </a:p>
          <a:p>
            <a:pPr marL="342900" indent="-342900">
              <a:lnSpc>
                <a:spcPct val="70000"/>
              </a:lnSpc>
              <a:buFont typeface="+mj-lt"/>
              <a:buAutoNum type="arabicPeriod"/>
            </a:pPr>
            <a:br>
              <a:rPr lang="en-IN" sz="1200" dirty="0">
                <a:solidFill>
                  <a:srgbClr val="ECECEC"/>
                </a:solidFill>
                <a:highlight>
                  <a:srgbClr val="212121"/>
                </a:highlight>
                <a:latin typeface="Söhne"/>
              </a:rPr>
            </a:br>
            <a:endParaRPr lang="en-US" sz="1200" dirty="0">
              <a:solidFill>
                <a:srgbClr val="ECECEC"/>
              </a:solidFill>
              <a:highlight>
                <a:srgbClr val="212121"/>
              </a:highlight>
              <a:latin typeface="Söhne"/>
            </a:endParaRPr>
          </a:p>
        </p:txBody>
      </p:sp>
    </p:spTree>
    <p:extLst>
      <p:ext uri="{BB962C8B-B14F-4D97-AF65-F5344CB8AC3E}">
        <p14:creationId xmlns:p14="http://schemas.microsoft.com/office/powerpoint/2010/main" val="1316342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 screenshot of a screenshot of a login page&#10;&#10;Description automatically generated">
            <a:extLst>
              <a:ext uri="{FF2B5EF4-FFF2-40B4-BE49-F238E27FC236}">
                <a16:creationId xmlns:a16="http://schemas.microsoft.com/office/drawing/2014/main" id="{0F8AB456-AB96-608E-7190-429A6C9E1924}"/>
              </a:ext>
            </a:extLst>
          </p:cNvPr>
          <p:cNvPicPr>
            <a:picLocks noChangeAspect="1"/>
          </p:cNvPicPr>
          <p:nvPr/>
        </p:nvPicPr>
        <p:blipFill rotWithShape="1">
          <a:blip r:embed="rId2"/>
          <a:srcRect t="1618"/>
          <a:stretch/>
        </p:blipFill>
        <p:spPr>
          <a:xfrm>
            <a:off x="-1" y="0"/>
            <a:ext cx="11870621" cy="6642538"/>
          </a:xfrm>
          <a:prstGeom prst="rect">
            <a:avLst/>
          </a:prstGeom>
        </p:spPr>
      </p:pic>
      <p:sp>
        <p:nvSpPr>
          <p:cNvPr id="6" name="Rectangle 5">
            <a:extLst>
              <a:ext uri="{FF2B5EF4-FFF2-40B4-BE49-F238E27FC236}">
                <a16:creationId xmlns:a16="http://schemas.microsoft.com/office/drawing/2014/main" id="{A7633C2B-49D0-0CE9-90A0-D107F6FD5324}"/>
              </a:ext>
            </a:extLst>
          </p:cNvPr>
          <p:cNvSpPr/>
          <p:nvPr/>
        </p:nvSpPr>
        <p:spPr>
          <a:xfrm>
            <a:off x="178676" y="0"/>
            <a:ext cx="1198179" cy="45194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7466C4-9B6F-E0E3-5EBB-BA60C140CE57}"/>
              </a:ext>
            </a:extLst>
          </p:cNvPr>
          <p:cNvSpPr/>
          <p:nvPr/>
        </p:nvSpPr>
        <p:spPr>
          <a:xfrm>
            <a:off x="7420303" y="725214"/>
            <a:ext cx="2701159" cy="1387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EAC5489-1DFB-6AD5-4088-F27EDB2B29E6}"/>
              </a:ext>
            </a:extLst>
          </p:cNvPr>
          <p:cNvSpPr/>
          <p:nvPr/>
        </p:nvSpPr>
        <p:spPr>
          <a:xfrm>
            <a:off x="0" y="0"/>
            <a:ext cx="12192000" cy="6858000"/>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automatically generated">
            <a:extLst>
              <a:ext uri="{FF2B5EF4-FFF2-40B4-BE49-F238E27FC236}">
                <a16:creationId xmlns:a16="http://schemas.microsoft.com/office/drawing/2014/main" id="{79C8D35D-2C9C-6FF8-B7F0-5617072535FB}"/>
              </a:ext>
            </a:extLst>
          </p:cNvPr>
          <p:cNvPicPr>
            <a:picLocks noChangeAspect="1"/>
          </p:cNvPicPr>
          <p:nvPr/>
        </p:nvPicPr>
        <p:blipFill>
          <a:blip r:embed="rId3"/>
          <a:stretch>
            <a:fillRect/>
          </a:stretch>
        </p:blipFill>
        <p:spPr>
          <a:xfrm>
            <a:off x="314802" y="208893"/>
            <a:ext cx="2124106" cy="698719"/>
          </a:xfrm>
          <a:prstGeom prst="rect">
            <a:avLst/>
          </a:prstGeom>
        </p:spPr>
      </p:pic>
      <p:pic>
        <p:nvPicPr>
          <p:cNvPr id="2" name="Content Placeholder 4" descr="A screenshot of a computer&#10;&#10;Description automatically generated">
            <a:extLst>
              <a:ext uri="{FF2B5EF4-FFF2-40B4-BE49-F238E27FC236}">
                <a16:creationId xmlns:a16="http://schemas.microsoft.com/office/drawing/2014/main" id="{ABDDC3B5-B8AE-1E5B-E54D-F47CED00C7E0}"/>
              </a:ext>
            </a:extLst>
          </p:cNvPr>
          <p:cNvPicPr>
            <a:picLocks noGrp="1" noChangeAspect="1"/>
          </p:cNvPicPr>
          <p:nvPr>
            <p:ph idx="1"/>
          </p:nvPr>
        </p:nvPicPr>
        <p:blipFill rotWithShape="1">
          <a:blip r:embed="rId4"/>
          <a:srcRect t="16972"/>
          <a:stretch/>
        </p:blipFill>
        <p:spPr>
          <a:xfrm>
            <a:off x="-2" y="1177159"/>
            <a:ext cx="12192002" cy="5758556"/>
          </a:xfrm>
        </p:spPr>
      </p:pic>
      <p:sp>
        <p:nvSpPr>
          <p:cNvPr id="3" name="Rectangle 2">
            <a:extLst>
              <a:ext uri="{FF2B5EF4-FFF2-40B4-BE49-F238E27FC236}">
                <a16:creationId xmlns:a16="http://schemas.microsoft.com/office/drawing/2014/main" id="{98322711-BFFC-A23B-016C-DD9661E16C98}"/>
              </a:ext>
            </a:extLst>
          </p:cNvPr>
          <p:cNvSpPr/>
          <p:nvPr/>
        </p:nvSpPr>
        <p:spPr>
          <a:xfrm>
            <a:off x="3941379" y="1839310"/>
            <a:ext cx="4340773" cy="3310759"/>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171052-D6FD-A712-C96C-C3F1D6AE1E52}"/>
              </a:ext>
            </a:extLst>
          </p:cNvPr>
          <p:cNvSpPr txBox="1"/>
          <p:nvPr/>
        </p:nvSpPr>
        <p:spPr>
          <a:xfrm>
            <a:off x="4319752" y="2112579"/>
            <a:ext cx="3499945" cy="369332"/>
          </a:xfrm>
          <a:prstGeom prst="rect">
            <a:avLst/>
          </a:prstGeom>
          <a:noFill/>
        </p:spPr>
        <p:txBody>
          <a:bodyPr wrap="square" rtlCol="0">
            <a:spAutoFit/>
          </a:bodyPr>
          <a:lstStyle/>
          <a:p>
            <a:r>
              <a:rPr lang="en-US" dirty="0"/>
              <a:t>Select your company Size</a:t>
            </a:r>
          </a:p>
        </p:txBody>
      </p:sp>
      <p:sp>
        <p:nvSpPr>
          <p:cNvPr id="13" name="Rounded Rectangle 12">
            <a:extLst>
              <a:ext uri="{FF2B5EF4-FFF2-40B4-BE49-F238E27FC236}">
                <a16:creationId xmlns:a16="http://schemas.microsoft.com/office/drawing/2014/main" id="{A90D9AAB-814E-A544-BBB3-3D9F0ECB8A8B}"/>
              </a:ext>
            </a:extLst>
          </p:cNvPr>
          <p:cNvSpPr/>
          <p:nvPr/>
        </p:nvSpPr>
        <p:spPr>
          <a:xfrm>
            <a:off x="4645572" y="4202669"/>
            <a:ext cx="1996966" cy="346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p>
        </p:txBody>
      </p:sp>
      <p:sp>
        <p:nvSpPr>
          <p:cNvPr id="14" name="Oval 13">
            <a:extLst>
              <a:ext uri="{FF2B5EF4-FFF2-40B4-BE49-F238E27FC236}">
                <a16:creationId xmlns:a16="http://schemas.microsoft.com/office/drawing/2014/main" id="{293C12A9-0A40-45B1-110E-01648F5172AB}"/>
              </a:ext>
            </a:extLst>
          </p:cNvPr>
          <p:cNvSpPr/>
          <p:nvPr/>
        </p:nvSpPr>
        <p:spPr>
          <a:xfrm>
            <a:off x="4645572" y="2675815"/>
            <a:ext cx="283780" cy="2769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DED17FF-D94E-D161-D73A-075C00C07A6F}"/>
              </a:ext>
            </a:extLst>
          </p:cNvPr>
          <p:cNvSpPr txBox="1"/>
          <p:nvPr/>
        </p:nvSpPr>
        <p:spPr>
          <a:xfrm>
            <a:off x="5020909" y="2647571"/>
            <a:ext cx="2725215" cy="276999"/>
          </a:xfrm>
          <a:prstGeom prst="rect">
            <a:avLst/>
          </a:prstGeom>
          <a:noFill/>
        </p:spPr>
        <p:txBody>
          <a:bodyPr wrap="square" rtlCol="0">
            <a:spAutoFit/>
          </a:bodyPr>
          <a:lstStyle/>
          <a:p>
            <a:r>
              <a:rPr lang="en-US" sz="1200" dirty="0"/>
              <a:t>Small ( 1 – 50 employees)</a:t>
            </a:r>
          </a:p>
        </p:txBody>
      </p:sp>
      <p:sp>
        <p:nvSpPr>
          <p:cNvPr id="16" name="Oval 15">
            <a:extLst>
              <a:ext uri="{FF2B5EF4-FFF2-40B4-BE49-F238E27FC236}">
                <a16:creationId xmlns:a16="http://schemas.microsoft.com/office/drawing/2014/main" id="{F76F1308-BCC7-82F7-D4C4-CF4894800F7A}"/>
              </a:ext>
            </a:extLst>
          </p:cNvPr>
          <p:cNvSpPr/>
          <p:nvPr/>
        </p:nvSpPr>
        <p:spPr>
          <a:xfrm>
            <a:off x="4677103" y="3065290"/>
            <a:ext cx="283780" cy="276999"/>
          </a:xfrm>
          <a:prstGeom prst="ellipse">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28E7F4E-03E4-6981-3569-99A3D1415700}"/>
              </a:ext>
            </a:extLst>
          </p:cNvPr>
          <p:cNvSpPr/>
          <p:nvPr/>
        </p:nvSpPr>
        <p:spPr>
          <a:xfrm>
            <a:off x="4677103" y="3454765"/>
            <a:ext cx="283780" cy="276999"/>
          </a:xfrm>
          <a:prstGeom prst="ellipse">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6135514-FEB7-632C-1EC5-722F808042AD}"/>
              </a:ext>
            </a:extLst>
          </p:cNvPr>
          <p:cNvSpPr/>
          <p:nvPr/>
        </p:nvSpPr>
        <p:spPr>
          <a:xfrm>
            <a:off x="4674883" y="3828717"/>
            <a:ext cx="283780" cy="276999"/>
          </a:xfrm>
          <a:prstGeom prst="ellipse">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C4CF5E4-0651-4D77-4F35-E7196628C906}"/>
              </a:ext>
            </a:extLst>
          </p:cNvPr>
          <p:cNvSpPr txBox="1"/>
          <p:nvPr/>
        </p:nvSpPr>
        <p:spPr>
          <a:xfrm>
            <a:off x="5020908" y="3055617"/>
            <a:ext cx="2725215" cy="276999"/>
          </a:xfrm>
          <a:prstGeom prst="rect">
            <a:avLst/>
          </a:prstGeom>
          <a:noFill/>
        </p:spPr>
        <p:txBody>
          <a:bodyPr wrap="square" rtlCol="0">
            <a:spAutoFit/>
          </a:bodyPr>
          <a:lstStyle/>
          <a:p>
            <a:r>
              <a:rPr lang="en-US" sz="1200" dirty="0"/>
              <a:t>Medium ( 51 – 250 employees)</a:t>
            </a:r>
          </a:p>
        </p:txBody>
      </p:sp>
      <p:sp>
        <p:nvSpPr>
          <p:cNvPr id="20" name="TextBox 19">
            <a:extLst>
              <a:ext uri="{FF2B5EF4-FFF2-40B4-BE49-F238E27FC236}">
                <a16:creationId xmlns:a16="http://schemas.microsoft.com/office/drawing/2014/main" id="{46CA701F-FCFE-896A-DDC6-D7068E528858}"/>
              </a:ext>
            </a:extLst>
          </p:cNvPr>
          <p:cNvSpPr txBox="1"/>
          <p:nvPr/>
        </p:nvSpPr>
        <p:spPr>
          <a:xfrm>
            <a:off x="5020908" y="3427280"/>
            <a:ext cx="2725215" cy="276999"/>
          </a:xfrm>
          <a:prstGeom prst="rect">
            <a:avLst/>
          </a:prstGeom>
          <a:noFill/>
        </p:spPr>
        <p:txBody>
          <a:bodyPr wrap="square" rtlCol="0">
            <a:spAutoFit/>
          </a:bodyPr>
          <a:lstStyle/>
          <a:p>
            <a:r>
              <a:rPr lang="en-US" sz="1200" dirty="0"/>
              <a:t>Large ( 251 – 1001 employees)</a:t>
            </a:r>
          </a:p>
        </p:txBody>
      </p:sp>
      <p:sp>
        <p:nvSpPr>
          <p:cNvPr id="21" name="TextBox 20">
            <a:extLst>
              <a:ext uri="{FF2B5EF4-FFF2-40B4-BE49-F238E27FC236}">
                <a16:creationId xmlns:a16="http://schemas.microsoft.com/office/drawing/2014/main" id="{225E8782-8616-47BF-9115-9D9A327C70E4}"/>
              </a:ext>
            </a:extLst>
          </p:cNvPr>
          <p:cNvSpPr txBox="1"/>
          <p:nvPr/>
        </p:nvSpPr>
        <p:spPr>
          <a:xfrm>
            <a:off x="5020908" y="3807236"/>
            <a:ext cx="2725215" cy="276999"/>
          </a:xfrm>
          <a:prstGeom prst="rect">
            <a:avLst/>
          </a:prstGeom>
          <a:noFill/>
        </p:spPr>
        <p:txBody>
          <a:bodyPr wrap="square" rtlCol="0">
            <a:spAutoFit/>
          </a:bodyPr>
          <a:lstStyle/>
          <a:p>
            <a:r>
              <a:rPr lang="en-US" sz="1200" dirty="0"/>
              <a:t>Enterprise ( 1001+  employees)</a:t>
            </a:r>
          </a:p>
        </p:txBody>
      </p:sp>
    </p:spTree>
    <p:extLst>
      <p:ext uri="{BB962C8B-B14F-4D97-AF65-F5344CB8AC3E}">
        <p14:creationId xmlns:p14="http://schemas.microsoft.com/office/powerpoint/2010/main" val="2897675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2957-F724-A604-1AE4-FB44DBAEA6E0}"/>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47B13D6C-0DA4-AD38-C1D6-41CFB05B43AB}"/>
              </a:ext>
            </a:extLst>
          </p:cNvPr>
          <p:cNvPicPr>
            <a:picLocks noGrp="1" noChangeAspect="1"/>
          </p:cNvPicPr>
          <p:nvPr>
            <p:ph idx="1"/>
          </p:nvPr>
        </p:nvPicPr>
        <p:blipFill>
          <a:blip r:embed="rId2"/>
          <a:stretch>
            <a:fillRect/>
          </a:stretch>
        </p:blipFill>
        <p:spPr>
          <a:xfrm>
            <a:off x="3857396" y="2499197"/>
            <a:ext cx="7649034" cy="4351338"/>
          </a:xfrm>
        </p:spPr>
      </p:pic>
      <p:pic>
        <p:nvPicPr>
          <p:cNvPr id="7" name="Picture 6" descr="A screenshot of a computer screen&#10;&#10;Description automatically generated">
            <a:extLst>
              <a:ext uri="{FF2B5EF4-FFF2-40B4-BE49-F238E27FC236}">
                <a16:creationId xmlns:a16="http://schemas.microsoft.com/office/drawing/2014/main" id="{D35D7DC0-5CE2-ADF7-5C79-32D129178D5A}"/>
              </a:ext>
            </a:extLst>
          </p:cNvPr>
          <p:cNvPicPr>
            <a:picLocks noChangeAspect="1"/>
          </p:cNvPicPr>
          <p:nvPr/>
        </p:nvPicPr>
        <p:blipFill>
          <a:blip r:embed="rId3"/>
          <a:stretch>
            <a:fillRect/>
          </a:stretch>
        </p:blipFill>
        <p:spPr>
          <a:xfrm>
            <a:off x="79300" y="0"/>
            <a:ext cx="12112700" cy="6858000"/>
          </a:xfrm>
          <a:prstGeom prst="rect">
            <a:avLst/>
          </a:prstGeom>
        </p:spPr>
      </p:pic>
      <p:sp>
        <p:nvSpPr>
          <p:cNvPr id="3" name="Rectangle 2">
            <a:extLst>
              <a:ext uri="{FF2B5EF4-FFF2-40B4-BE49-F238E27FC236}">
                <a16:creationId xmlns:a16="http://schemas.microsoft.com/office/drawing/2014/main" id="{C66B1904-9460-1FEF-C5DF-DA62CF432CD0}"/>
              </a:ext>
            </a:extLst>
          </p:cNvPr>
          <p:cNvSpPr/>
          <p:nvPr/>
        </p:nvSpPr>
        <p:spPr>
          <a:xfrm>
            <a:off x="4708634" y="2669628"/>
            <a:ext cx="2638097" cy="759372"/>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9F07CC-3E3A-EC87-1AB7-CD3E6BE92921}"/>
              </a:ext>
            </a:extLst>
          </p:cNvPr>
          <p:cNvSpPr txBox="1"/>
          <p:nvPr/>
        </p:nvSpPr>
        <p:spPr>
          <a:xfrm>
            <a:off x="4818992" y="2679982"/>
            <a:ext cx="2417379" cy="369332"/>
          </a:xfrm>
          <a:prstGeom prst="rect">
            <a:avLst/>
          </a:prstGeom>
          <a:noFill/>
        </p:spPr>
        <p:txBody>
          <a:bodyPr wrap="square" rtlCol="0">
            <a:spAutoFit/>
          </a:bodyPr>
          <a:lstStyle/>
          <a:p>
            <a:r>
              <a:rPr lang="en-US" dirty="0"/>
              <a:t>Welcome to Hubspace</a:t>
            </a:r>
          </a:p>
        </p:txBody>
      </p:sp>
      <p:sp>
        <p:nvSpPr>
          <p:cNvPr id="6" name="TextBox 5">
            <a:extLst>
              <a:ext uri="{FF2B5EF4-FFF2-40B4-BE49-F238E27FC236}">
                <a16:creationId xmlns:a16="http://schemas.microsoft.com/office/drawing/2014/main" id="{DACD037C-8353-88B6-3837-F69D81722475}"/>
              </a:ext>
            </a:extLst>
          </p:cNvPr>
          <p:cNvSpPr txBox="1"/>
          <p:nvPr/>
        </p:nvSpPr>
        <p:spPr>
          <a:xfrm>
            <a:off x="4929352" y="3049314"/>
            <a:ext cx="2133600" cy="215444"/>
          </a:xfrm>
          <a:prstGeom prst="rect">
            <a:avLst/>
          </a:prstGeom>
          <a:noFill/>
        </p:spPr>
        <p:txBody>
          <a:bodyPr wrap="square" rtlCol="0">
            <a:spAutoFit/>
          </a:bodyPr>
          <a:lstStyle/>
          <a:p>
            <a:r>
              <a:rPr lang="en-US" sz="800" dirty="0"/>
              <a:t>Let's go through a demo space to see</a:t>
            </a:r>
          </a:p>
        </p:txBody>
      </p:sp>
      <p:sp>
        <p:nvSpPr>
          <p:cNvPr id="8" name="Rectangle 7">
            <a:extLst>
              <a:ext uri="{FF2B5EF4-FFF2-40B4-BE49-F238E27FC236}">
                <a16:creationId xmlns:a16="http://schemas.microsoft.com/office/drawing/2014/main" id="{C36EDEAB-A844-ED25-BD07-F9BF9113B09A}"/>
              </a:ext>
            </a:extLst>
          </p:cNvPr>
          <p:cNvSpPr/>
          <p:nvPr/>
        </p:nvSpPr>
        <p:spPr>
          <a:xfrm>
            <a:off x="5065986" y="4088524"/>
            <a:ext cx="2170385" cy="388883"/>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94C842-6E17-FF8D-5B18-4579DA6A29D5}"/>
              </a:ext>
            </a:extLst>
          </p:cNvPr>
          <p:cNvSpPr txBox="1"/>
          <p:nvPr/>
        </p:nvSpPr>
        <p:spPr>
          <a:xfrm>
            <a:off x="4929352" y="4073267"/>
            <a:ext cx="2638097" cy="230832"/>
          </a:xfrm>
          <a:prstGeom prst="rect">
            <a:avLst/>
          </a:prstGeom>
          <a:noFill/>
        </p:spPr>
        <p:txBody>
          <a:bodyPr wrap="square" rtlCol="0">
            <a:spAutoFit/>
          </a:bodyPr>
          <a:lstStyle/>
          <a:p>
            <a:r>
              <a:rPr lang="en-US" sz="900" dirty="0"/>
              <a:t>Get insights &amp; analytics through custom dashboards</a:t>
            </a:r>
          </a:p>
        </p:txBody>
      </p:sp>
    </p:spTree>
    <p:extLst>
      <p:ext uri="{BB962C8B-B14F-4D97-AF65-F5344CB8AC3E}">
        <p14:creationId xmlns:p14="http://schemas.microsoft.com/office/powerpoint/2010/main" val="23814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r:embed="rId2"/>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r:embed="rId3"/>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43671060-3C05-1529-292D-302C90910B2D}"/>
              </a:ext>
            </a:extLst>
          </p:cNvPr>
          <p:cNvPicPr>
            <a:picLocks noChangeAspect="1"/>
          </p:cNvPicPr>
          <p:nvPr/>
        </p:nvPicPr>
        <p:blipFill rotWithShape="1">
          <a:blip r:embed="rId4"/>
          <a:srcRect l="2082" r="1" b="3389"/>
          <a:stretch/>
        </p:blipFill>
        <p:spPr>
          <a:xfrm>
            <a:off x="3326296" y="1483876"/>
            <a:ext cx="5659782" cy="4214559"/>
          </a:xfrm>
          <a:prstGeom prst="rect">
            <a:avLst/>
          </a:prstGeom>
        </p:spPr>
      </p:pic>
      <p:sp>
        <p:nvSpPr>
          <p:cNvPr id="3" name="Rectangle 2">
            <a:extLst>
              <a:ext uri="{FF2B5EF4-FFF2-40B4-BE49-F238E27FC236}">
                <a16:creationId xmlns:a16="http://schemas.microsoft.com/office/drawing/2014/main" id="{3B890498-E295-BDD3-01E0-C2235452CB50}"/>
              </a:ext>
            </a:extLst>
          </p:cNvPr>
          <p:cNvSpPr/>
          <p:nvPr/>
        </p:nvSpPr>
        <p:spPr>
          <a:xfrm>
            <a:off x="8631141" y="149849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shot of a phone&#10;&#10;Description automatically generated">
            <a:extLst>
              <a:ext uri="{FF2B5EF4-FFF2-40B4-BE49-F238E27FC236}">
                <a16:creationId xmlns:a16="http://schemas.microsoft.com/office/drawing/2014/main" id="{7D7ED4A2-86E4-AA9B-C915-FFCBFCDC7812}"/>
              </a:ext>
            </a:extLst>
          </p:cNvPr>
          <p:cNvPicPr>
            <a:picLocks noChangeAspect="1"/>
          </p:cNvPicPr>
          <p:nvPr/>
        </p:nvPicPr>
        <p:blipFill>
          <a:blip r:embed="rId5"/>
          <a:stretch>
            <a:fillRect/>
          </a:stretch>
        </p:blipFill>
        <p:spPr>
          <a:xfrm>
            <a:off x="771905" y="879926"/>
            <a:ext cx="1626737" cy="5422457"/>
          </a:xfrm>
          <a:prstGeom prst="rect">
            <a:avLst/>
          </a:prstGeom>
        </p:spPr>
      </p:pic>
    </p:spTree>
    <p:extLst>
      <p:ext uri="{BB962C8B-B14F-4D97-AF65-F5344CB8AC3E}">
        <p14:creationId xmlns:p14="http://schemas.microsoft.com/office/powerpoint/2010/main" val="2872668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r:embed="rId2"/>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r:embed="rId3"/>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descr="A screenshot of a computer&#10;&#10;Description automatically generated">
            <a:extLst>
              <a:ext uri="{FF2B5EF4-FFF2-40B4-BE49-F238E27FC236}">
                <a16:creationId xmlns:a16="http://schemas.microsoft.com/office/drawing/2014/main" id="{43671060-3C05-1529-292D-302C90910B2D}"/>
              </a:ext>
            </a:extLst>
          </p:cNvPr>
          <p:cNvPicPr>
            <a:picLocks noChangeAspect="1"/>
          </p:cNvPicPr>
          <p:nvPr/>
        </p:nvPicPr>
        <p:blipFill rotWithShape="1">
          <a:blip r:embed="rId4"/>
          <a:srcRect l="2082" r="1" b="3389"/>
          <a:stretch/>
        </p:blipFill>
        <p:spPr>
          <a:xfrm>
            <a:off x="3326296" y="1483876"/>
            <a:ext cx="5659782" cy="4214559"/>
          </a:xfrm>
          <a:prstGeom prst="rect">
            <a:avLst/>
          </a:prstGeom>
        </p:spPr>
      </p:pic>
      <p:sp>
        <p:nvSpPr>
          <p:cNvPr id="3" name="Rectangle 2">
            <a:extLst>
              <a:ext uri="{FF2B5EF4-FFF2-40B4-BE49-F238E27FC236}">
                <a16:creationId xmlns:a16="http://schemas.microsoft.com/office/drawing/2014/main" id="{3B890498-E295-BDD3-01E0-C2235452CB50}"/>
              </a:ext>
            </a:extLst>
          </p:cNvPr>
          <p:cNvSpPr/>
          <p:nvPr/>
        </p:nvSpPr>
        <p:spPr>
          <a:xfrm>
            <a:off x="8631141" y="149849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shot of a phone&#10;&#10;Description automatically generated">
            <a:extLst>
              <a:ext uri="{FF2B5EF4-FFF2-40B4-BE49-F238E27FC236}">
                <a16:creationId xmlns:a16="http://schemas.microsoft.com/office/drawing/2014/main" id="{7D7ED4A2-86E4-AA9B-C915-FFCBFCDC7812}"/>
              </a:ext>
            </a:extLst>
          </p:cNvPr>
          <p:cNvPicPr>
            <a:picLocks noChangeAspect="1"/>
          </p:cNvPicPr>
          <p:nvPr/>
        </p:nvPicPr>
        <p:blipFill>
          <a:blip r:embed="rId5"/>
          <a:stretch>
            <a:fillRect/>
          </a:stretch>
        </p:blipFill>
        <p:spPr>
          <a:xfrm>
            <a:off x="771905" y="879926"/>
            <a:ext cx="1626737" cy="5422457"/>
          </a:xfrm>
          <a:prstGeom prst="rect">
            <a:avLst/>
          </a:prstGeom>
        </p:spPr>
      </p:pic>
      <p:pic>
        <p:nvPicPr>
          <p:cNvPr id="6" name="Picture 5" descr="A close-up of a person&#10;&#10;Description automatically generated">
            <a:extLst>
              <a:ext uri="{FF2B5EF4-FFF2-40B4-BE49-F238E27FC236}">
                <a16:creationId xmlns:a16="http://schemas.microsoft.com/office/drawing/2014/main" id="{A24F646C-6A65-EB8E-149E-38C9C27FC3D3}"/>
              </a:ext>
            </a:extLst>
          </p:cNvPr>
          <p:cNvPicPr>
            <a:picLocks noChangeAspect="1"/>
          </p:cNvPicPr>
          <p:nvPr/>
        </p:nvPicPr>
        <p:blipFill>
          <a:blip r:embed="rId6"/>
          <a:stretch>
            <a:fillRect/>
          </a:stretch>
        </p:blipFill>
        <p:spPr>
          <a:xfrm>
            <a:off x="4469962" y="4395023"/>
            <a:ext cx="2159000" cy="355600"/>
          </a:xfrm>
          <a:prstGeom prst="rect">
            <a:avLst/>
          </a:prstGeom>
        </p:spPr>
      </p:pic>
      <p:sp>
        <p:nvSpPr>
          <p:cNvPr id="9" name="Rectangle 8">
            <a:extLst>
              <a:ext uri="{FF2B5EF4-FFF2-40B4-BE49-F238E27FC236}">
                <a16:creationId xmlns:a16="http://schemas.microsoft.com/office/drawing/2014/main" id="{3BEFB072-FA50-C6F9-60C2-CFC9BBFE3805}"/>
              </a:ext>
            </a:extLst>
          </p:cNvPr>
          <p:cNvSpPr/>
          <p:nvPr/>
        </p:nvSpPr>
        <p:spPr>
          <a:xfrm>
            <a:off x="4025462" y="2848303"/>
            <a:ext cx="1524000" cy="199697"/>
          </a:xfrm>
          <a:prstGeom prst="rect">
            <a:avLst/>
          </a:prstGeom>
          <a:solidFill>
            <a:srgbClr val="F8FCFD"/>
          </a:solidFill>
          <a:ln>
            <a:solidFill>
              <a:srgbClr val="F8FCF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1F3ACBCD-9576-F9EC-8AB2-23F0954B4D39}"/>
              </a:ext>
            </a:extLst>
          </p:cNvPr>
          <p:cNvSpPr txBox="1"/>
          <p:nvPr/>
        </p:nvSpPr>
        <p:spPr>
          <a:xfrm>
            <a:off x="3972909" y="2785467"/>
            <a:ext cx="3878317" cy="276999"/>
          </a:xfrm>
          <a:prstGeom prst="rect">
            <a:avLst/>
          </a:prstGeom>
          <a:noFill/>
        </p:spPr>
        <p:txBody>
          <a:bodyPr wrap="square" rtlCol="0">
            <a:spAutoFit/>
          </a:bodyPr>
          <a:lstStyle/>
          <a:p>
            <a:r>
              <a:rPr lang="en-US" sz="1200" dirty="0"/>
              <a:t>In my organization</a:t>
            </a:r>
          </a:p>
        </p:txBody>
      </p:sp>
      <p:sp>
        <p:nvSpPr>
          <p:cNvPr id="11" name="Oval 10">
            <a:extLst>
              <a:ext uri="{FF2B5EF4-FFF2-40B4-BE49-F238E27FC236}">
                <a16:creationId xmlns:a16="http://schemas.microsoft.com/office/drawing/2014/main" id="{C98BDD46-C870-7635-8AD5-1CDED54B419A}"/>
              </a:ext>
            </a:extLst>
          </p:cNvPr>
          <p:cNvSpPr/>
          <p:nvPr/>
        </p:nvSpPr>
        <p:spPr>
          <a:xfrm>
            <a:off x="3436805" y="4447144"/>
            <a:ext cx="210207" cy="199697"/>
          </a:xfrm>
          <a:prstGeom prst="ellipse">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E1EB43B-F67D-B5D6-589E-9698784815D2}"/>
              </a:ext>
            </a:extLst>
          </p:cNvPr>
          <p:cNvSpPr txBox="1"/>
          <p:nvPr/>
        </p:nvSpPr>
        <p:spPr>
          <a:xfrm>
            <a:off x="3647012" y="4395023"/>
            <a:ext cx="1077371" cy="276999"/>
          </a:xfrm>
          <a:prstGeom prst="rect">
            <a:avLst/>
          </a:prstGeom>
          <a:noFill/>
        </p:spPr>
        <p:txBody>
          <a:bodyPr wrap="square" rtlCol="0">
            <a:spAutoFit/>
          </a:bodyPr>
          <a:lstStyle/>
          <a:p>
            <a:r>
              <a:rPr lang="en-US" sz="1200" dirty="0"/>
              <a:t>Invite a user</a:t>
            </a:r>
          </a:p>
        </p:txBody>
      </p:sp>
    </p:spTree>
    <p:extLst>
      <p:ext uri="{BB962C8B-B14F-4D97-AF65-F5344CB8AC3E}">
        <p14:creationId xmlns:p14="http://schemas.microsoft.com/office/powerpoint/2010/main" val="590008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hat box&#10;&#10;Description automatically generated">
            <a:extLst>
              <a:ext uri="{FF2B5EF4-FFF2-40B4-BE49-F238E27FC236}">
                <a16:creationId xmlns:a16="http://schemas.microsoft.com/office/drawing/2014/main" id="{F92FE260-F03F-E12B-6A14-6FF679DB7B70}"/>
              </a:ext>
            </a:extLst>
          </p:cNvPr>
          <p:cNvPicPr>
            <a:picLocks noChangeAspect="1"/>
          </p:cNvPicPr>
          <p:nvPr/>
        </p:nvPicPr>
        <p:blipFill>
          <a:blip/>
          <a:stretch>
            <a:fillRect/>
          </a:stretch>
        </p:blipFill>
        <p:spPr>
          <a:xfrm>
            <a:off x="2492747" y="1345213"/>
            <a:ext cx="7419879" cy="4188264"/>
          </a:xfrm>
          <a:prstGeom prst="rect">
            <a:avLst/>
          </a:prstGeom>
        </p:spPr>
      </p:pic>
      <p:sp>
        <p:nvSpPr>
          <p:cNvPr id="9" name="Rectangle 8">
            <a:extLst>
              <a:ext uri="{FF2B5EF4-FFF2-40B4-BE49-F238E27FC236}">
                <a16:creationId xmlns:a16="http://schemas.microsoft.com/office/drawing/2014/main" id="{E1584F17-50E7-517F-2065-6277FECDD336}"/>
              </a:ext>
            </a:extLst>
          </p:cNvPr>
          <p:cNvSpPr/>
          <p:nvPr/>
        </p:nvSpPr>
        <p:spPr>
          <a:xfrm>
            <a:off x="3617843" y="1484243"/>
            <a:ext cx="3710609" cy="2675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BFDF16-8704-E07E-B605-B5E26EF1B7D8}"/>
              </a:ext>
            </a:extLst>
          </p:cNvPr>
          <p:cNvSpPr txBox="1"/>
          <p:nvPr/>
        </p:nvSpPr>
        <p:spPr>
          <a:xfrm>
            <a:off x="3314014" y="1470990"/>
            <a:ext cx="5563972" cy="369332"/>
          </a:xfrm>
          <a:prstGeom prst="rect">
            <a:avLst/>
          </a:prstGeom>
          <a:noFill/>
        </p:spPr>
        <p:txBody>
          <a:bodyPr wrap="square" rtlCol="0">
            <a:spAutoFit/>
          </a:bodyPr>
          <a:lstStyle/>
          <a:p>
            <a:r>
              <a:rPr lang="en-US" dirty="0"/>
              <a:t>	Add your integrations to this space</a:t>
            </a:r>
          </a:p>
        </p:txBody>
      </p:sp>
      <p:sp>
        <p:nvSpPr>
          <p:cNvPr id="2" name="Rectangle 1">
            <a:extLst>
              <a:ext uri="{FF2B5EF4-FFF2-40B4-BE49-F238E27FC236}">
                <a16:creationId xmlns:a16="http://schemas.microsoft.com/office/drawing/2014/main" id="{4C92A09A-F194-60F6-3F85-359EDBAF64ED}"/>
              </a:ext>
            </a:extLst>
          </p:cNvPr>
          <p:cNvSpPr/>
          <p:nvPr/>
        </p:nvSpPr>
        <p:spPr>
          <a:xfrm>
            <a:off x="2492747" y="1345213"/>
            <a:ext cx="7419879" cy="41882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6567E455-ED0A-402E-9C89-7EDC747706C3}"/>
              </a:ext>
            </a:extLst>
          </p:cNvPr>
          <p:cNvSpPr txBox="1"/>
          <p:nvPr/>
        </p:nvSpPr>
        <p:spPr>
          <a:xfrm>
            <a:off x="3094074" y="1977656"/>
            <a:ext cx="6251945" cy="923330"/>
          </a:xfrm>
          <a:prstGeom prst="rect">
            <a:avLst/>
          </a:prstGeom>
          <a:noFill/>
        </p:spPr>
        <p:txBody>
          <a:bodyPr wrap="square" rtlCol="0">
            <a:spAutoFit/>
          </a:bodyPr>
          <a:lstStyle/>
          <a:p>
            <a:r>
              <a:rPr lang="en-US" dirty="0"/>
              <a:t>To connect Tally download the Tally Plugin and follow the instructions. It may take few minutes to hours for the tally data to fully sync. </a:t>
            </a:r>
          </a:p>
        </p:txBody>
      </p:sp>
      <p:pic>
        <p:nvPicPr>
          <p:cNvPr id="4" name="Picture 3" descr="A screenshot of a phone&#10;&#10;Description automatically generated">
            <a:extLst>
              <a:ext uri="{FF2B5EF4-FFF2-40B4-BE49-F238E27FC236}">
                <a16:creationId xmlns:a16="http://schemas.microsoft.com/office/drawing/2014/main" id="{63899C72-1DF3-603C-E2FB-7B43B32A12AB}"/>
              </a:ext>
            </a:extLst>
          </p:cNvPr>
          <p:cNvPicPr>
            <a:picLocks noChangeAspect="1"/>
          </p:cNvPicPr>
          <p:nvPr/>
        </p:nvPicPr>
        <p:blipFill>
          <a:blip r:embed="rId2"/>
          <a:stretch>
            <a:fillRect/>
          </a:stretch>
        </p:blipFill>
        <p:spPr>
          <a:xfrm>
            <a:off x="771905" y="775252"/>
            <a:ext cx="1626737" cy="542245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60C3637B-C873-06ED-3B53-4BB00164D721}"/>
              </a:ext>
            </a:extLst>
          </p:cNvPr>
          <p:cNvPicPr>
            <a:picLocks noChangeAspect="1"/>
          </p:cNvPicPr>
          <p:nvPr/>
        </p:nvPicPr>
        <p:blipFill>
          <a:blip r:embed="rId2"/>
          <a:stretch>
            <a:fillRect/>
          </a:stretch>
        </p:blipFill>
        <p:spPr>
          <a:xfrm>
            <a:off x="752485" y="787485"/>
            <a:ext cx="1626737" cy="5422457"/>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499D3344-93A5-C7B4-4629-E2563C53C536}"/>
              </a:ext>
            </a:extLst>
          </p:cNvPr>
          <p:cNvPicPr>
            <a:picLocks noChangeAspect="1"/>
          </p:cNvPicPr>
          <p:nvPr/>
        </p:nvPicPr>
        <p:blipFill>
          <a:blip r:embed="rId2"/>
          <a:stretch>
            <a:fillRect/>
          </a:stretch>
        </p:blipFill>
        <p:spPr>
          <a:xfrm>
            <a:off x="864199" y="855501"/>
            <a:ext cx="1626737" cy="5422457"/>
          </a:xfrm>
          <a:prstGeom prst="rect">
            <a:avLst/>
          </a:prstGeom>
        </p:spPr>
      </p:pic>
    </p:spTree>
    <p:extLst>
      <p:ext uri="{BB962C8B-B14F-4D97-AF65-F5344CB8AC3E}">
        <p14:creationId xmlns:p14="http://schemas.microsoft.com/office/powerpoint/2010/main" val="2244576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r:embed="rId2"/>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r:embed="rId3"/>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hat box&#10;&#10;Description automatically generated">
            <a:extLst>
              <a:ext uri="{FF2B5EF4-FFF2-40B4-BE49-F238E27FC236}">
                <a16:creationId xmlns:a16="http://schemas.microsoft.com/office/drawing/2014/main" id="{F92FE260-F03F-E12B-6A14-6FF679DB7B70}"/>
              </a:ext>
            </a:extLst>
          </p:cNvPr>
          <p:cNvPicPr>
            <a:picLocks noChangeAspect="1"/>
          </p:cNvPicPr>
          <p:nvPr/>
        </p:nvPicPr>
        <p:blipFill>
          <a:blip r:embed="rId4"/>
          <a:stretch>
            <a:fillRect/>
          </a:stretch>
        </p:blipFill>
        <p:spPr>
          <a:xfrm>
            <a:off x="2492747" y="1345213"/>
            <a:ext cx="7419879" cy="4188264"/>
          </a:xfrm>
          <a:prstGeom prst="rect">
            <a:avLst/>
          </a:prstGeom>
        </p:spPr>
      </p:pic>
      <p:sp>
        <p:nvSpPr>
          <p:cNvPr id="9" name="Rectangle 8">
            <a:extLst>
              <a:ext uri="{FF2B5EF4-FFF2-40B4-BE49-F238E27FC236}">
                <a16:creationId xmlns:a16="http://schemas.microsoft.com/office/drawing/2014/main" id="{E1584F17-50E7-517F-2065-6277FECDD336}"/>
              </a:ext>
            </a:extLst>
          </p:cNvPr>
          <p:cNvSpPr/>
          <p:nvPr/>
        </p:nvSpPr>
        <p:spPr>
          <a:xfrm>
            <a:off x="3617843" y="1484243"/>
            <a:ext cx="3710609" cy="2675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BFDF16-8704-E07E-B605-B5E26EF1B7D8}"/>
              </a:ext>
            </a:extLst>
          </p:cNvPr>
          <p:cNvSpPr txBox="1"/>
          <p:nvPr/>
        </p:nvSpPr>
        <p:spPr>
          <a:xfrm>
            <a:off x="3314014" y="1470990"/>
            <a:ext cx="5563972" cy="369332"/>
          </a:xfrm>
          <a:prstGeom prst="rect">
            <a:avLst/>
          </a:prstGeom>
          <a:noFill/>
        </p:spPr>
        <p:txBody>
          <a:bodyPr wrap="square" rtlCol="0">
            <a:spAutoFit/>
          </a:bodyPr>
          <a:lstStyle/>
          <a:p>
            <a:r>
              <a:rPr lang="en-US" dirty="0"/>
              <a:t>	Connect your integrations to this space</a:t>
            </a:r>
          </a:p>
        </p:txBody>
      </p:sp>
      <p:pic>
        <p:nvPicPr>
          <p:cNvPr id="2" name="Picture 1" descr="A screenshot of a phone&#10;&#10;Description automatically generated">
            <a:extLst>
              <a:ext uri="{FF2B5EF4-FFF2-40B4-BE49-F238E27FC236}">
                <a16:creationId xmlns:a16="http://schemas.microsoft.com/office/drawing/2014/main" id="{474F569A-D47C-344C-D8C8-61922BE286E9}"/>
              </a:ext>
            </a:extLst>
          </p:cNvPr>
          <p:cNvPicPr>
            <a:picLocks noChangeAspect="1"/>
          </p:cNvPicPr>
          <p:nvPr/>
        </p:nvPicPr>
        <p:blipFill>
          <a:blip r:embed="rId5"/>
          <a:stretch>
            <a:fillRect/>
          </a:stretch>
        </p:blipFill>
        <p:spPr>
          <a:xfrm>
            <a:off x="771905" y="927995"/>
            <a:ext cx="1626737" cy="5422457"/>
          </a:xfrm>
          <a:prstGeom prst="rect">
            <a:avLst/>
          </a:prstGeom>
        </p:spPr>
      </p:pic>
    </p:spTree>
    <p:extLst>
      <p:ext uri="{BB962C8B-B14F-4D97-AF65-F5344CB8AC3E}">
        <p14:creationId xmlns:p14="http://schemas.microsoft.com/office/powerpoint/2010/main" val="371764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71AD-03E3-F43B-7966-20B8B486554F}"/>
              </a:ext>
            </a:extLst>
          </p:cNvPr>
          <p:cNvSpPr>
            <a:spLocks noGrp="1"/>
          </p:cNvSpPr>
          <p:nvPr>
            <p:ph type="title"/>
          </p:nvPr>
        </p:nvSpPr>
        <p:spPr>
          <a:xfrm>
            <a:off x="354724" y="186450"/>
            <a:ext cx="10515600" cy="1325563"/>
          </a:xfrm>
        </p:spPr>
        <p:txBody>
          <a:bodyPr/>
          <a:lstStyle/>
          <a:p>
            <a:r>
              <a:rPr lang="en-US" dirty="0"/>
              <a:t>What is Hubspace </a:t>
            </a:r>
          </a:p>
        </p:txBody>
      </p:sp>
      <p:sp>
        <p:nvSpPr>
          <p:cNvPr id="3" name="TextBox 2">
            <a:extLst>
              <a:ext uri="{FF2B5EF4-FFF2-40B4-BE49-F238E27FC236}">
                <a16:creationId xmlns:a16="http://schemas.microsoft.com/office/drawing/2014/main" id="{F5EE9F18-FDAB-D59B-3AAD-A34A57D33B34}"/>
              </a:ext>
            </a:extLst>
          </p:cNvPr>
          <p:cNvSpPr txBox="1"/>
          <p:nvPr/>
        </p:nvSpPr>
        <p:spPr>
          <a:xfrm>
            <a:off x="672662" y="1502688"/>
            <a:ext cx="9879724" cy="5355312"/>
          </a:xfrm>
          <a:prstGeom prst="rect">
            <a:avLst/>
          </a:prstGeom>
          <a:noFill/>
        </p:spPr>
        <p:txBody>
          <a:bodyPr wrap="square" rtlCol="0">
            <a:spAutoFit/>
          </a:bodyPr>
          <a:lstStyle/>
          <a:p>
            <a:pPr marL="285750" indent="-285750">
              <a:buFont typeface="Arial" panose="020B0604020202020204" pitchFamily="34" charset="0"/>
              <a:buChar char="•"/>
            </a:pPr>
            <a:r>
              <a:rPr lang="en-US" dirty="0"/>
              <a:t>Organizations today use multiple business tools in their workspace to manage their businesses </a:t>
            </a:r>
          </a:p>
          <a:p>
            <a:endParaRPr lang="en-US" dirty="0"/>
          </a:p>
          <a:p>
            <a:r>
              <a:rPr lang="en-US" dirty="0"/>
              <a:t>For example :</a:t>
            </a:r>
          </a:p>
          <a:p>
            <a:r>
              <a:rPr lang="en-US" dirty="0"/>
              <a:t>       </a:t>
            </a:r>
            <a:r>
              <a:rPr lang="en-US" i="1" dirty="0"/>
              <a:t>ERP : SAP , Zoho Books, Tally, Quikbooks, Netsuite</a:t>
            </a:r>
          </a:p>
          <a:p>
            <a:r>
              <a:rPr lang="en-US" i="1" dirty="0"/>
              <a:t>       CRM : Sales force, HubSpot</a:t>
            </a:r>
          </a:p>
          <a:p>
            <a:r>
              <a:rPr lang="en-US" i="1" dirty="0"/>
              <a:t>       HRMS : Darwin Box, Oracle People Soft</a:t>
            </a:r>
          </a:p>
          <a:p>
            <a:r>
              <a:rPr lang="en-US" i="1" dirty="0"/>
              <a:t>       Developers : </a:t>
            </a:r>
            <a:r>
              <a:rPr lang="en-US" i="1" dirty="0" err="1"/>
              <a:t>Github</a:t>
            </a:r>
            <a:r>
              <a:rPr lang="en-US" i="1" dirty="0"/>
              <a:t>, Jira</a:t>
            </a:r>
          </a:p>
          <a:p>
            <a:r>
              <a:rPr lang="en-US" i="1" dirty="0"/>
              <a:t>       Product Managers : Figma, Notion</a:t>
            </a:r>
          </a:p>
          <a:p>
            <a:r>
              <a:rPr lang="en-US" i="1" dirty="0"/>
              <a:t>       </a:t>
            </a:r>
            <a:r>
              <a:rPr lang="en-US" i="1" dirty="0" err="1"/>
              <a:t>Colloboration</a:t>
            </a:r>
            <a:r>
              <a:rPr lang="en-US" i="1" dirty="0"/>
              <a:t> : Slack </a:t>
            </a:r>
          </a:p>
          <a:p>
            <a:r>
              <a:rPr lang="en-US" i="1" dirty="0"/>
              <a:t>        Marketing : Facebook, Google campaign manager, Google Analytics</a:t>
            </a:r>
          </a:p>
          <a:p>
            <a:r>
              <a:rPr lang="en-US" i="1" dirty="0"/>
              <a:t>        Excel, Slack, Google sheet, Google workspace, Gmail</a:t>
            </a:r>
          </a:p>
          <a:p>
            <a:r>
              <a:rPr lang="en-US" i="1" dirty="0"/>
              <a:t>        MySQL, AWS, Snowflake </a:t>
            </a:r>
          </a:p>
          <a:p>
            <a:endParaRPr lang="en-US" i="1" dirty="0"/>
          </a:p>
          <a:p>
            <a:r>
              <a:rPr lang="en-US" i="1" dirty="0"/>
              <a:t>The above systems are not interconnected with each other resulting in </a:t>
            </a:r>
          </a:p>
          <a:p>
            <a:pPr marL="285750" indent="-285750">
              <a:buFontTx/>
              <a:buChar char="-"/>
            </a:pPr>
            <a:r>
              <a:rPr lang="en-US" i="1" dirty="0"/>
              <a:t>Siloed Data </a:t>
            </a:r>
          </a:p>
          <a:p>
            <a:pPr marL="285750" indent="-285750">
              <a:buFontTx/>
              <a:buChar char="-"/>
            </a:pPr>
            <a:r>
              <a:rPr lang="en-US" i="1" dirty="0"/>
              <a:t>Lack of visibility into data</a:t>
            </a:r>
          </a:p>
          <a:p>
            <a:pPr marL="285750" indent="-285750">
              <a:buFontTx/>
              <a:buChar char="-"/>
            </a:pPr>
            <a:r>
              <a:rPr lang="en-US" i="1" dirty="0"/>
              <a:t>Lack of analytics, insights</a:t>
            </a:r>
          </a:p>
          <a:p>
            <a:pPr marL="285750" indent="-285750">
              <a:buFontTx/>
              <a:buChar char="-"/>
            </a:pPr>
            <a:r>
              <a:rPr lang="en-US" i="1" dirty="0"/>
              <a:t>Inability to collaborate and take data-driven insights from these fragmented business systems</a:t>
            </a:r>
          </a:p>
          <a:p>
            <a:endParaRPr lang="en-US" dirty="0"/>
          </a:p>
        </p:txBody>
      </p:sp>
    </p:spTree>
    <p:extLst>
      <p:ext uri="{BB962C8B-B14F-4D97-AF65-F5344CB8AC3E}">
        <p14:creationId xmlns:p14="http://schemas.microsoft.com/office/powerpoint/2010/main" val="1223125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74BD161-8CE7-53C1-8936-A8A49FF3AD17}"/>
              </a:ext>
            </a:extLst>
          </p:cNvPr>
          <p:cNvSpPr/>
          <p:nvPr/>
        </p:nvSpPr>
        <p:spPr>
          <a:xfrm>
            <a:off x="861237" y="1477926"/>
            <a:ext cx="1446028" cy="41329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2" name="Picture 6" descr="Home - Free buildings icons">
            <a:extLst>
              <a:ext uri="{FF2B5EF4-FFF2-40B4-BE49-F238E27FC236}">
                <a16:creationId xmlns:a16="http://schemas.microsoft.com/office/drawing/2014/main" id="{9F44DDD8-0248-2B04-0A97-09CC55F6F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032" y="1780270"/>
            <a:ext cx="122962" cy="122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19EAEB-C938-6E16-17FE-8C4D120B46FA}"/>
              </a:ext>
            </a:extLst>
          </p:cNvPr>
          <p:cNvSpPr txBox="1"/>
          <p:nvPr/>
        </p:nvSpPr>
        <p:spPr>
          <a:xfrm>
            <a:off x="1008152" y="1753897"/>
            <a:ext cx="1503001" cy="215444"/>
          </a:xfrm>
          <a:prstGeom prst="rect">
            <a:avLst/>
          </a:prstGeom>
          <a:noFill/>
        </p:spPr>
        <p:txBody>
          <a:bodyPr wrap="square" rtlCol="0">
            <a:spAutoFit/>
          </a:bodyPr>
          <a:lstStyle/>
          <a:p>
            <a:r>
              <a:rPr lang="en-US" sz="800" dirty="0"/>
              <a:t>Home</a:t>
            </a:r>
          </a:p>
        </p:txBody>
      </p:sp>
      <p:sp>
        <p:nvSpPr>
          <p:cNvPr id="9" name="Rectangle 8">
            <a:extLst>
              <a:ext uri="{FF2B5EF4-FFF2-40B4-BE49-F238E27FC236}">
                <a16:creationId xmlns:a16="http://schemas.microsoft.com/office/drawing/2014/main" id="{CA8026A1-2CFB-1E91-440E-2D44B239B03E}"/>
              </a:ext>
            </a:extLst>
          </p:cNvPr>
          <p:cNvSpPr/>
          <p:nvPr/>
        </p:nvSpPr>
        <p:spPr>
          <a:xfrm>
            <a:off x="2577452" y="1047658"/>
            <a:ext cx="7215906" cy="4954841"/>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C17B8-0AF9-8C52-BB42-B6D8302CFC8C}"/>
              </a:ext>
            </a:extLst>
          </p:cNvPr>
          <p:cNvSpPr/>
          <p:nvPr/>
        </p:nvSpPr>
        <p:spPr>
          <a:xfrm>
            <a:off x="2807108" y="1810972"/>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017F28E1-74A8-D787-3838-CB946CDE12A2}"/>
              </a:ext>
            </a:extLst>
          </p:cNvPr>
          <p:cNvSpPr txBox="1"/>
          <p:nvPr/>
        </p:nvSpPr>
        <p:spPr>
          <a:xfrm>
            <a:off x="2942202" y="2105566"/>
            <a:ext cx="1368882" cy="369332"/>
          </a:xfrm>
          <a:prstGeom prst="rect">
            <a:avLst/>
          </a:prstGeom>
          <a:noFill/>
        </p:spPr>
        <p:txBody>
          <a:bodyPr wrap="square" rtlCol="0">
            <a:spAutoFit/>
          </a:bodyPr>
          <a:lstStyle/>
          <a:p>
            <a:r>
              <a:rPr lang="en-US" dirty="0"/>
              <a:t>FMCG Sales</a:t>
            </a:r>
          </a:p>
        </p:txBody>
      </p:sp>
      <p:sp>
        <p:nvSpPr>
          <p:cNvPr id="3" name="TextBox 2">
            <a:extLst>
              <a:ext uri="{FF2B5EF4-FFF2-40B4-BE49-F238E27FC236}">
                <a16:creationId xmlns:a16="http://schemas.microsoft.com/office/drawing/2014/main" id="{2B66D585-99B8-1AE7-E8DE-BCDE3C74B6D6}"/>
              </a:ext>
            </a:extLst>
          </p:cNvPr>
          <p:cNvSpPr txBox="1"/>
          <p:nvPr/>
        </p:nvSpPr>
        <p:spPr>
          <a:xfrm>
            <a:off x="2685644" y="1245276"/>
            <a:ext cx="1342463" cy="369332"/>
          </a:xfrm>
          <a:prstGeom prst="rect">
            <a:avLst/>
          </a:prstGeom>
          <a:noFill/>
        </p:spPr>
        <p:txBody>
          <a:bodyPr wrap="square" rtlCol="0">
            <a:spAutoFit/>
          </a:bodyPr>
          <a:lstStyle/>
          <a:p>
            <a:r>
              <a:rPr lang="en-US" dirty="0"/>
              <a:t>My Spaces</a:t>
            </a:r>
          </a:p>
        </p:txBody>
      </p:sp>
      <p:sp>
        <p:nvSpPr>
          <p:cNvPr id="10" name="Rectangle 9">
            <a:extLst>
              <a:ext uri="{FF2B5EF4-FFF2-40B4-BE49-F238E27FC236}">
                <a16:creationId xmlns:a16="http://schemas.microsoft.com/office/drawing/2014/main" id="{ECD493CB-C7EF-9FFD-37FD-B48959A1B3CB}"/>
              </a:ext>
            </a:extLst>
          </p:cNvPr>
          <p:cNvSpPr/>
          <p:nvPr/>
        </p:nvSpPr>
        <p:spPr>
          <a:xfrm>
            <a:off x="4810077" y="1810972"/>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67679230-B4BA-AE99-6B27-277E5F4ABBA3}"/>
              </a:ext>
            </a:extLst>
          </p:cNvPr>
          <p:cNvSpPr/>
          <p:nvPr/>
        </p:nvSpPr>
        <p:spPr>
          <a:xfrm>
            <a:off x="6813046" y="1782588"/>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AB27F9E0-7025-2E0D-236F-63D1668DC849}"/>
              </a:ext>
            </a:extLst>
          </p:cNvPr>
          <p:cNvSpPr/>
          <p:nvPr/>
        </p:nvSpPr>
        <p:spPr>
          <a:xfrm>
            <a:off x="2811291" y="3291322"/>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4041C2F0-C311-97AC-EFB7-32672CC3DEB3}"/>
              </a:ext>
            </a:extLst>
          </p:cNvPr>
          <p:cNvSpPr txBox="1"/>
          <p:nvPr/>
        </p:nvSpPr>
        <p:spPr>
          <a:xfrm>
            <a:off x="5003232" y="2175340"/>
            <a:ext cx="1368882" cy="369332"/>
          </a:xfrm>
          <a:prstGeom prst="rect">
            <a:avLst/>
          </a:prstGeom>
          <a:noFill/>
        </p:spPr>
        <p:txBody>
          <a:bodyPr wrap="square" rtlCol="0">
            <a:spAutoFit/>
          </a:bodyPr>
          <a:lstStyle/>
          <a:p>
            <a:r>
              <a:rPr lang="en-US" dirty="0"/>
              <a:t>Sales</a:t>
            </a:r>
          </a:p>
        </p:txBody>
      </p:sp>
      <p:sp>
        <p:nvSpPr>
          <p:cNvPr id="25" name="TextBox 24">
            <a:extLst>
              <a:ext uri="{FF2B5EF4-FFF2-40B4-BE49-F238E27FC236}">
                <a16:creationId xmlns:a16="http://schemas.microsoft.com/office/drawing/2014/main" id="{31C7CA9A-2DE7-7E7B-870B-2FC46B0B29FE}"/>
              </a:ext>
            </a:extLst>
          </p:cNvPr>
          <p:cNvSpPr txBox="1"/>
          <p:nvPr/>
        </p:nvSpPr>
        <p:spPr>
          <a:xfrm>
            <a:off x="7164810" y="2126409"/>
            <a:ext cx="1368882" cy="369332"/>
          </a:xfrm>
          <a:prstGeom prst="rect">
            <a:avLst/>
          </a:prstGeom>
          <a:noFill/>
        </p:spPr>
        <p:txBody>
          <a:bodyPr wrap="square" rtlCol="0">
            <a:spAutoFit/>
          </a:bodyPr>
          <a:lstStyle/>
          <a:p>
            <a:r>
              <a:rPr lang="en-US" dirty="0"/>
              <a:t>Legal</a:t>
            </a:r>
          </a:p>
        </p:txBody>
      </p:sp>
      <p:sp>
        <p:nvSpPr>
          <p:cNvPr id="26" name="TextBox 25">
            <a:extLst>
              <a:ext uri="{FF2B5EF4-FFF2-40B4-BE49-F238E27FC236}">
                <a16:creationId xmlns:a16="http://schemas.microsoft.com/office/drawing/2014/main" id="{2171DE00-3BA9-31FE-66BB-C5EE8A359ECF}"/>
              </a:ext>
            </a:extLst>
          </p:cNvPr>
          <p:cNvSpPr txBox="1"/>
          <p:nvPr/>
        </p:nvSpPr>
        <p:spPr>
          <a:xfrm>
            <a:off x="2942201" y="3624705"/>
            <a:ext cx="1368882" cy="369332"/>
          </a:xfrm>
          <a:prstGeom prst="rect">
            <a:avLst/>
          </a:prstGeom>
          <a:noFill/>
        </p:spPr>
        <p:txBody>
          <a:bodyPr wrap="square" rtlCol="0">
            <a:spAutoFit/>
          </a:bodyPr>
          <a:lstStyle/>
          <a:p>
            <a:r>
              <a:rPr lang="en-US" dirty="0"/>
              <a:t>Project track</a:t>
            </a:r>
          </a:p>
        </p:txBody>
      </p:sp>
      <p:sp>
        <p:nvSpPr>
          <p:cNvPr id="27" name="Rectangle 26">
            <a:extLst>
              <a:ext uri="{FF2B5EF4-FFF2-40B4-BE49-F238E27FC236}">
                <a16:creationId xmlns:a16="http://schemas.microsoft.com/office/drawing/2014/main" id="{3FBF3C8F-2C25-2EA9-E5EF-24A5E86A41B7}"/>
              </a:ext>
            </a:extLst>
          </p:cNvPr>
          <p:cNvSpPr/>
          <p:nvPr/>
        </p:nvSpPr>
        <p:spPr>
          <a:xfrm>
            <a:off x="4810076" y="3276893"/>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A9F804B0-DE6E-B189-D8F6-DFEAD8D36509}"/>
              </a:ext>
            </a:extLst>
          </p:cNvPr>
          <p:cNvSpPr txBox="1"/>
          <p:nvPr/>
        </p:nvSpPr>
        <p:spPr>
          <a:xfrm>
            <a:off x="4972058" y="3617090"/>
            <a:ext cx="1368882" cy="369332"/>
          </a:xfrm>
          <a:prstGeom prst="rect">
            <a:avLst/>
          </a:prstGeom>
          <a:noFill/>
        </p:spPr>
        <p:txBody>
          <a:bodyPr wrap="square" rtlCol="0">
            <a:spAutoFit/>
          </a:bodyPr>
          <a:lstStyle/>
          <a:p>
            <a:r>
              <a:rPr lang="en-US" dirty="0"/>
              <a:t>Advertising</a:t>
            </a:r>
          </a:p>
        </p:txBody>
      </p:sp>
      <p:sp>
        <p:nvSpPr>
          <p:cNvPr id="29" name="Rectangle 28">
            <a:extLst>
              <a:ext uri="{FF2B5EF4-FFF2-40B4-BE49-F238E27FC236}">
                <a16:creationId xmlns:a16="http://schemas.microsoft.com/office/drawing/2014/main" id="{0C8A292F-FA7E-377B-E225-5B822019E185}"/>
              </a:ext>
            </a:extLst>
          </p:cNvPr>
          <p:cNvSpPr/>
          <p:nvPr/>
        </p:nvSpPr>
        <p:spPr>
          <a:xfrm>
            <a:off x="6808861" y="3323355"/>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362" name="Picture 2" descr="plus&quot; Icon - Download for free – Iconduck">
            <a:extLst>
              <a:ext uri="{FF2B5EF4-FFF2-40B4-BE49-F238E27FC236}">
                <a16:creationId xmlns:a16="http://schemas.microsoft.com/office/drawing/2014/main" id="{86A3E5E1-B5BE-D0CE-9889-3825D8C24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738" y="3577462"/>
            <a:ext cx="491120" cy="49112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screenshot of a phone&#10;&#10;Description automatically generated">
            <a:extLst>
              <a:ext uri="{FF2B5EF4-FFF2-40B4-BE49-F238E27FC236}">
                <a16:creationId xmlns:a16="http://schemas.microsoft.com/office/drawing/2014/main" id="{C6469CAB-77FE-E84F-B069-F71C903A4555}"/>
              </a:ext>
            </a:extLst>
          </p:cNvPr>
          <p:cNvPicPr>
            <a:picLocks noChangeAspect="1"/>
          </p:cNvPicPr>
          <p:nvPr/>
        </p:nvPicPr>
        <p:blipFill>
          <a:blip r:embed="rId4"/>
          <a:stretch>
            <a:fillRect/>
          </a:stretch>
        </p:blipFill>
        <p:spPr>
          <a:xfrm>
            <a:off x="731044" y="799719"/>
            <a:ext cx="1626737" cy="5422457"/>
          </a:xfrm>
          <a:prstGeom prst="rect">
            <a:avLst/>
          </a:prstGeom>
        </p:spPr>
      </p:pic>
    </p:spTree>
    <p:extLst>
      <p:ext uri="{BB962C8B-B14F-4D97-AF65-F5344CB8AC3E}">
        <p14:creationId xmlns:p14="http://schemas.microsoft.com/office/powerpoint/2010/main" val="3713543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19FE-A48B-B1C7-7383-C089B4CBFBAC}"/>
              </a:ext>
            </a:extLst>
          </p:cNvPr>
          <p:cNvSpPr>
            <a:spLocks noGrp="1"/>
          </p:cNvSpPr>
          <p:nvPr>
            <p:ph type="title"/>
          </p:nvPr>
        </p:nvSpPr>
        <p:spPr>
          <a:xfrm>
            <a:off x="754117" y="2272642"/>
            <a:ext cx="10515600" cy="1325563"/>
          </a:xfrm>
        </p:spPr>
        <p:txBody>
          <a:bodyPr/>
          <a:lstStyle/>
          <a:p>
            <a:r>
              <a:rPr lang="en-US" dirty="0"/>
              <a:t>Home feed</a:t>
            </a:r>
          </a:p>
        </p:txBody>
      </p:sp>
      <p:sp>
        <p:nvSpPr>
          <p:cNvPr id="3" name="Content Placeholder 2">
            <a:extLst>
              <a:ext uri="{FF2B5EF4-FFF2-40B4-BE49-F238E27FC236}">
                <a16:creationId xmlns:a16="http://schemas.microsoft.com/office/drawing/2014/main" id="{535B1E86-18D8-B56A-4FB4-2F46F01ACB9D}"/>
              </a:ext>
            </a:extLst>
          </p:cNvPr>
          <p:cNvSpPr>
            <a:spLocks noGrp="1"/>
          </p:cNvSpPr>
          <p:nvPr>
            <p:ph idx="1"/>
          </p:nvPr>
        </p:nvSpPr>
        <p:spPr>
          <a:xfrm>
            <a:off x="754117" y="3328604"/>
            <a:ext cx="10515600" cy="539203"/>
          </a:xfrm>
        </p:spPr>
        <p:txBody>
          <a:bodyPr/>
          <a:lstStyle/>
          <a:p>
            <a:pPr marL="0" indent="0">
              <a:buNone/>
            </a:pPr>
            <a:r>
              <a:rPr lang="en-US" dirty="0"/>
              <a:t>Aggregate feed from all spaces</a:t>
            </a:r>
          </a:p>
        </p:txBody>
      </p:sp>
    </p:spTree>
    <p:extLst>
      <p:ext uri="{BB962C8B-B14F-4D97-AF65-F5344CB8AC3E}">
        <p14:creationId xmlns:p14="http://schemas.microsoft.com/office/powerpoint/2010/main" val="1461123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74BD161-8CE7-53C1-8936-A8A49FF3AD17}"/>
              </a:ext>
            </a:extLst>
          </p:cNvPr>
          <p:cNvSpPr/>
          <p:nvPr/>
        </p:nvSpPr>
        <p:spPr>
          <a:xfrm>
            <a:off x="852259" y="2623554"/>
            <a:ext cx="1446028" cy="41329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8026A1-2CFB-1E91-440E-2D44B239B03E}"/>
              </a:ext>
            </a:extLst>
          </p:cNvPr>
          <p:cNvSpPr/>
          <p:nvPr/>
        </p:nvSpPr>
        <p:spPr>
          <a:xfrm>
            <a:off x="2577452" y="1047658"/>
            <a:ext cx="7215906" cy="4954841"/>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C0309E-841F-24BE-B613-A8451CADBA79}"/>
              </a:ext>
            </a:extLst>
          </p:cNvPr>
          <p:cNvSpPr/>
          <p:nvPr/>
        </p:nvSpPr>
        <p:spPr>
          <a:xfrm>
            <a:off x="3989136" y="3830125"/>
            <a:ext cx="3316272" cy="47422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9ED6B790-FA9B-82DE-0FE5-4522191E614E}"/>
              </a:ext>
            </a:extLst>
          </p:cNvPr>
          <p:cNvSpPr txBox="1"/>
          <p:nvPr/>
        </p:nvSpPr>
        <p:spPr>
          <a:xfrm>
            <a:off x="4119902" y="3862656"/>
            <a:ext cx="3185506" cy="461665"/>
          </a:xfrm>
          <a:prstGeom prst="rect">
            <a:avLst/>
          </a:prstGeom>
          <a:noFill/>
        </p:spPr>
        <p:txBody>
          <a:bodyPr wrap="square" rtlCol="0">
            <a:spAutoFit/>
          </a:bodyPr>
          <a:lstStyle/>
          <a:p>
            <a:r>
              <a:rPr lang="en-US" sz="1200" dirty="0"/>
              <a:t>NDA contract received from ACME bank on email</a:t>
            </a:r>
          </a:p>
        </p:txBody>
      </p:sp>
      <p:sp>
        <p:nvSpPr>
          <p:cNvPr id="18" name="Rectangle 17">
            <a:extLst>
              <a:ext uri="{FF2B5EF4-FFF2-40B4-BE49-F238E27FC236}">
                <a16:creationId xmlns:a16="http://schemas.microsoft.com/office/drawing/2014/main" id="{063C17B8-0AF9-8C52-BB42-B6D8302CFC8C}"/>
              </a:ext>
            </a:extLst>
          </p:cNvPr>
          <p:cNvSpPr/>
          <p:nvPr/>
        </p:nvSpPr>
        <p:spPr>
          <a:xfrm>
            <a:off x="3989136" y="4440999"/>
            <a:ext cx="3316269" cy="6215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B0F7DCDF-509E-2D33-DAF7-680133644DA1}"/>
              </a:ext>
            </a:extLst>
          </p:cNvPr>
          <p:cNvSpPr txBox="1"/>
          <p:nvPr/>
        </p:nvSpPr>
        <p:spPr>
          <a:xfrm>
            <a:off x="3955906" y="4514151"/>
            <a:ext cx="3513497" cy="461665"/>
          </a:xfrm>
          <a:prstGeom prst="rect">
            <a:avLst/>
          </a:prstGeom>
          <a:noFill/>
        </p:spPr>
        <p:txBody>
          <a:bodyPr wrap="square" rtlCol="0">
            <a:spAutoFit/>
          </a:bodyPr>
          <a:lstStyle/>
          <a:p>
            <a:r>
              <a:rPr lang="en-US" sz="1200" dirty="0"/>
              <a:t>30,000 new registered signed up on ACME platform out of which 2000 completed onboarding</a:t>
            </a:r>
          </a:p>
        </p:txBody>
      </p:sp>
      <p:sp>
        <p:nvSpPr>
          <p:cNvPr id="20" name="Rounded Rectangle 19">
            <a:extLst>
              <a:ext uri="{FF2B5EF4-FFF2-40B4-BE49-F238E27FC236}">
                <a16:creationId xmlns:a16="http://schemas.microsoft.com/office/drawing/2014/main" id="{CE6BDF50-E991-53F1-3C5B-A37E142B83D1}"/>
              </a:ext>
            </a:extLst>
          </p:cNvPr>
          <p:cNvSpPr/>
          <p:nvPr/>
        </p:nvSpPr>
        <p:spPr>
          <a:xfrm>
            <a:off x="3985271" y="5249755"/>
            <a:ext cx="4475075" cy="34266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CE4E2624-02C3-CEA7-58BC-7762CA0BBF4C}"/>
              </a:ext>
            </a:extLst>
          </p:cNvPr>
          <p:cNvSpPr/>
          <p:nvPr/>
        </p:nvSpPr>
        <p:spPr>
          <a:xfrm>
            <a:off x="8603075" y="5249755"/>
            <a:ext cx="969541" cy="342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sp>
        <p:nvSpPr>
          <p:cNvPr id="22" name="TextBox 21">
            <a:extLst>
              <a:ext uri="{FF2B5EF4-FFF2-40B4-BE49-F238E27FC236}">
                <a16:creationId xmlns:a16="http://schemas.microsoft.com/office/drawing/2014/main" id="{236E4FEB-6F7A-6C1A-DA01-063F88E347B3}"/>
              </a:ext>
            </a:extLst>
          </p:cNvPr>
          <p:cNvSpPr txBox="1"/>
          <p:nvPr/>
        </p:nvSpPr>
        <p:spPr>
          <a:xfrm>
            <a:off x="3985269" y="5272379"/>
            <a:ext cx="4221462" cy="276999"/>
          </a:xfrm>
          <a:prstGeom prst="rect">
            <a:avLst/>
          </a:prstGeom>
          <a:noFill/>
        </p:spPr>
        <p:txBody>
          <a:bodyPr wrap="square" rtlCol="0">
            <a:spAutoFit/>
          </a:bodyPr>
          <a:lstStyle/>
          <a:p>
            <a:r>
              <a:rPr lang="en-US" sz="1200" dirty="0"/>
              <a:t>Which city has the highest number of sales yesterday?</a:t>
            </a:r>
          </a:p>
        </p:txBody>
      </p:sp>
      <p:pic>
        <p:nvPicPr>
          <p:cNvPr id="3" name="Picture 2" descr="A graph with a blue button&#10;&#10;Description automatically generated">
            <a:extLst>
              <a:ext uri="{FF2B5EF4-FFF2-40B4-BE49-F238E27FC236}">
                <a16:creationId xmlns:a16="http://schemas.microsoft.com/office/drawing/2014/main" id="{D3D9B0E7-8EAD-1FEB-D7DA-FA906C0C376C}"/>
              </a:ext>
            </a:extLst>
          </p:cNvPr>
          <p:cNvPicPr>
            <a:picLocks noChangeAspect="1"/>
          </p:cNvPicPr>
          <p:nvPr/>
        </p:nvPicPr>
        <p:blipFill>
          <a:blip r:embed="rId2"/>
          <a:stretch>
            <a:fillRect/>
          </a:stretch>
        </p:blipFill>
        <p:spPr>
          <a:xfrm>
            <a:off x="3791860" y="1281013"/>
            <a:ext cx="3316268" cy="2273342"/>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4678C47F-DCC2-727C-0ECB-5F69AC0E0D87}"/>
              </a:ext>
            </a:extLst>
          </p:cNvPr>
          <p:cNvPicPr>
            <a:picLocks noChangeAspect="1"/>
          </p:cNvPicPr>
          <p:nvPr/>
        </p:nvPicPr>
        <p:blipFill>
          <a:blip r:embed="rId3"/>
          <a:stretch>
            <a:fillRect/>
          </a:stretch>
        </p:blipFill>
        <p:spPr>
          <a:xfrm>
            <a:off x="782415" y="855501"/>
            <a:ext cx="1708187" cy="5422457"/>
          </a:xfrm>
          <a:prstGeom prst="rect">
            <a:avLst/>
          </a:prstGeom>
        </p:spPr>
      </p:pic>
    </p:spTree>
    <p:extLst>
      <p:ext uri="{BB962C8B-B14F-4D97-AF65-F5344CB8AC3E}">
        <p14:creationId xmlns:p14="http://schemas.microsoft.com/office/powerpoint/2010/main" val="2301955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19FE-A48B-B1C7-7383-C089B4CBFBAC}"/>
              </a:ext>
            </a:extLst>
          </p:cNvPr>
          <p:cNvSpPr>
            <a:spLocks noGrp="1"/>
          </p:cNvSpPr>
          <p:nvPr>
            <p:ph type="title"/>
          </p:nvPr>
        </p:nvSpPr>
        <p:spPr>
          <a:xfrm>
            <a:off x="754117" y="2272642"/>
            <a:ext cx="10515600" cy="1325563"/>
          </a:xfrm>
        </p:spPr>
        <p:txBody>
          <a:bodyPr/>
          <a:lstStyle/>
          <a:p>
            <a:r>
              <a:rPr lang="en-US" dirty="0"/>
              <a:t>Spaces</a:t>
            </a:r>
          </a:p>
        </p:txBody>
      </p:sp>
      <p:sp>
        <p:nvSpPr>
          <p:cNvPr id="3" name="Content Placeholder 2">
            <a:extLst>
              <a:ext uri="{FF2B5EF4-FFF2-40B4-BE49-F238E27FC236}">
                <a16:creationId xmlns:a16="http://schemas.microsoft.com/office/drawing/2014/main" id="{535B1E86-18D8-B56A-4FB4-2F46F01ACB9D}"/>
              </a:ext>
            </a:extLst>
          </p:cNvPr>
          <p:cNvSpPr>
            <a:spLocks noGrp="1"/>
          </p:cNvSpPr>
          <p:nvPr>
            <p:ph idx="1"/>
          </p:nvPr>
        </p:nvSpPr>
        <p:spPr>
          <a:xfrm>
            <a:off x="754117" y="3328604"/>
            <a:ext cx="10515600" cy="539203"/>
          </a:xfrm>
        </p:spPr>
        <p:txBody>
          <a:bodyPr/>
          <a:lstStyle/>
          <a:p>
            <a:pPr marL="0" indent="0">
              <a:buNone/>
            </a:pPr>
            <a:r>
              <a:rPr lang="en-US" dirty="0"/>
              <a:t>Spaces created by user ( we will deep dive into FMCG Space)</a:t>
            </a:r>
          </a:p>
        </p:txBody>
      </p:sp>
    </p:spTree>
    <p:extLst>
      <p:ext uri="{BB962C8B-B14F-4D97-AF65-F5344CB8AC3E}">
        <p14:creationId xmlns:p14="http://schemas.microsoft.com/office/powerpoint/2010/main" val="3837830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74BD161-8CE7-53C1-8936-A8A49FF3AD17}"/>
              </a:ext>
            </a:extLst>
          </p:cNvPr>
          <p:cNvSpPr/>
          <p:nvPr/>
        </p:nvSpPr>
        <p:spPr>
          <a:xfrm>
            <a:off x="861237" y="1477926"/>
            <a:ext cx="1446028" cy="41329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2" name="Picture 6" descr="Home - Free buildings icons">
            <a:extLst>
              <a:ext uri="{FF2B5EF4-FFF2-40B4-BE49-F238E27FC236}">
                <a16:creationId xmlns:a16="http://schemas.microsoft.com/office/drawing/2014/main" id="{9F44DDD8-0248-2B04-0A97-09CC55F6F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032" y="1780270"/>
            <a:ext cx="122962" cy="122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19EAEB-C938-6E16-17FE-8C4D120B46FA}"/>
              </a:ext>
            </a:extLst>
          </p:cNvPr>
          <p:cNvSpPr txBox="1"/>
          <p:nvPr/>
        </p:nvSpPr>
        <p:spPr>
          <a:xfrm>
            <a:off x="1008152" y="1753897"/>
            <a:ext cx="1503001" cy="215444"/>
          </a:xfrm>
          <a:prstGeom prst="rect">
            <a:avLst/>
          </a:prstGeom>
          <a:noFill/>
        </p:spPr>
        <p:txBody>
          <a:bodyPr wrap="square" rtlCol="0">
            <a:spAutoFit/>
          </a:bodyPr>
          <a:lstStyle/>
          <a:p>
            <a:r>
              <a:rPr lang="en-US" sz="800" dirty="0"/>
              <a:t>Home</a:t>
            </a:r>
          </a:p>
        </p:txBody>
      </p:sp>
      <p:sp>
        <p:nvSpPr>
          <p:cNvPr id="9" name="Rectangle 8">
            <a:extLst>
              <a:ext uri="{FF2B5EF4-FFF2-40B4-BE49-F238E27FC236}">
                <a16:creationId xmlns:a16="http://schemas.microsoft.com/office/drawing/2014/main" id="{CA8026A1-2CFB-1E91-440E-2D44B239B03E}"/>
              </a:ext>
            </a:extLst>
          </p:cNvPr>
          <p:cNvSpPr/>
          <p:nvPr/>
        </p:nvSpPr>
        <p:spPr>
          <a:xfrm>
            <a:off x="2577452" y="1047658"/>
            <a:ext cx="7215906" cy="4954841"/>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C17B8-0AF9-8C52-BB42-B6D8302CFC8C}"/>
              </a:ext>
            </a:extLst>
          </p:cNvPr>
          <p:cNvSpPr/>
          <p:nvPr/>
        </p:nvSpPr>
        <p:spPr>
          <a:xfrm>
            <a:off x="2807108" y="1810972"/>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017F28E1-74A8-D787-3838-CB946CDE12A2}"/>
              </a:ext>
            </a:extLst>
          </p:cNvPr>
          <p:cNvSpPr txBox="1"/>
          <p:nvPr/>
        </p:nvSpPr>
        <p:spPr>
          <a:xfrm>
            <a:off x="2942202" y="2105566"/>
            <a:ext cx="1368882" cy="369332"/>
          </a:xfrm>
          <a:prstGeom prst="rect">
            <a:avLst/>
          </a:prstGeom>
          <a:noFill/>
        </p:spPr>
        <p:txBody>
          <a:bodyPr wrap="square" rtlCol="0">
            <a:spAutoFit/>
          </a:bodyPr>
          <a:lstStyle/>
          <a:p>
            <a:r>
              <a:rPr lang="en-US" dirty="0"/>
              <a:t>FMCG Sales</a:t>
            </a:r>
          </a:p>
        </p:txBody>
      </p:sp>
      <p:sp>
        <p:nvSpPr>
          <p:cNvPr id="3" name="TextBox 2">
            <a:extLst>
              <a:ext uri="{FF2B5EF4-FFF2-40B4-BE49-F238E27FC236}">
                <a16:creationId xmlns:a16="http://schemas.microsoft.com/office/drawing/2014/main" id="{2B66D585-99B8-1AE7-E8DE-BCDE3C74B6D6}"/>
              </a:ext>
            </a:extLst>
          </p:cNvPr>
          <p:cNvSpPr txBox="1"/>
          <p:nvPr/>
        </p:nvSpPr>
        <p:spPr>
          <a:xfrm>
            <a:off x="2685644" y="1245276"/>
            <a:ext cx="1342463" cy="369332"/>
          </a:xfrm>
          <a:prstGeom prst="rect">
            <a:avLst/>
          </a:prstGeom>
          <a:noFill/>
        </p:spPr>
        <p:txBody>
          <a:bodyPr wrap="square" rtlCol="0">
            <a:spAutoFit/>
          </a:bodyPr>
          <a:lstStyle/>
          <a:p>
            <a:r>
              <a:rPr lang="en-US" dirty="0"/>
              <a:t>My Spaces</a:t>
            </a:r>
          </a:p>
        </p:txBody>
      </p:sp>
      <p:sp>
        <p:nvSpPr>
          <p:cNvPr id="10" name="Rectangle 9">
            <a:extLst>
              <a:ext uri="{FF2B5EF4-FFF2-40B4-BE49-F238E27FC236}">
                <a16:creationId xmlns:a16="http://schemas.microsoft.com/office/drawing/2014/main" id="{ECD493CB-C7EF-9FFD-37FD-B48959A1B3CB}"/>
              </a:ext>
            </a:extLst>
          </p:cNvPr>
          <p:cNvSpPr/>
          <p:nvPr/>
        </p:nvSpPr>
        <p:spPr>
          <a:xfrm>
            <a:off x="4810077" y="1810972"/>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67679230-B4BA-AE99-6B27-277E5F4ABBA3}"/>
              </a:ext>
            </a:extLst>
          </p:cNvPr>
          <p:cNvSpPr/>
          <p:nvPr/>
        </p:nvSpPr>
        <p:spPr>
          <a:xfrm>
            <a:off x="6813046" y="1782588"/>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AB27F9E0-7025-2E0D-236F-63D1668DC849}"/>
              </a:ext>
            </a:extLst>
          </p:cNvPr>
          <p:cNvSpPr/>
          <p:nvPr/>
        </p:nvSpPr>
        <p:spPr>
          <a:xfrm>
            <a:off x="2811291" y="3291322"/>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4041C2F0-C311-97AC-EFB7-32672CC3DEB3}"/>
              </a:ext>
            </a:extLst>
          </p:cNvPr>
          <p:cNvSpPr txBox="1"/>
          <p:nvPr/>
        </p:nvSpPr>
        <p:spPr>
          <a:xfrm>
            <a:off x="5003232" y="2175340"/>
            <a:ext cx="1368882" cy="369332"/>
          </a:xfrm>
          <a:prstGeom prst="rect">
            <a:avLst/>
          </a:prstGeom>
          <a:noFill/>
        </p:spPr>
        <p:txBody>
          <a:bodyPr wrap="square" rtlCol="0">
            <a:spAutoFit/>
          </a:bodyPr>
          <a:lstStyle/>
          <a:p>
            <a:r>
              <a:rPr lang="en-US" dirty="0"/>
              <a:t>Sales</a:t>
            </a:r>
          </a:p>
        </p:txBody>
      </p:sp>
      <p:sp>
        <p:nvSpPr>
          <p:cNvPr id="25" name="TextBox 24">
            <a:extLst>
              <a:ext uri="{FF2B5EF4-FFF2-40B4-BE49-F238E27FC236}">
                <a16:creationId xmlns:a16="http://schemas.microsoft.com/office/drawing/2014/main" id="{31C7CA9A-2DE7-7E7B-870B-2FC46B0B29FE}"/>
              </a:ext>
            </a:extLst>
          </p:cNvPr>
          <p:cNvSpPr txBox="1"/>
          <p:nvPr/>
        </p:nvSpPr>
        <p:spPr>
          <a:xfrm>
            <a:off x="7164810" y="2126409"/>
            <a:ext cx="1368882" cy="369332"/>
          </a:xfrm>
          <a:prstGeom prst="rect">
            <a:avLst/>
          </a:prstGeom>
          <a:noFill/>
        </p:spPr>
        <p:txBody>
          <a:bodyPr wrap="square" rtlCol="0">
            <a:spAutoFit/>
          </a:bodyPr>
          <a:lstStyle/>
          <a:p>
            <a:r>
              <a:rPr lang="en-US" dirty="0"/>
              <a:t>Legal</a:t>
            </a:r>
          </a:p>
        </p:txBody>
      </p:sp>
      <p:sp>
        <p:nvSpPr>
          <p:cNvPr id="26" name="TextBox 25">
            <a:extLst>
              <a:ext uri="{FF2B5EF4-FFF2-40B4-BE49-F238E27FC236}">
                <a16:creationId xmlns:a16="http://schemas.microsoft.com/office/drawing/2014/main" id="{2171DE00-3BA9-31FE-66BB-C5EE8A359ECF}"/>
              </a:ext>
            </a:extLst>
          </p:cNvPr>
          <p:cNvSpPr txBox="1"/>
          <p:nvPr/>
        </p:nvSpPr>
        <p:spPr>
          <a:xfrm>
            <a:off x="2942201" y="3624705"/>
            <a:ext cx="1368882" cy="369332"/>
          </a:xfrm>
          <a:prstGeom prst="rect">
            <a:avLst/>
          </a:prstGeom>
          <a:noFill/>
        </p:spPr>
        <p:txBody>
          <a:bodyPr wrap="square" rtlCol="0">
            <a:spAutoFit/>
          </a:bodyPr>
          <a:lstStyle/>
          <a:p>
            <a:r>
              <a:rPr lang="en-US" dirty="0"/>
              <a:t>Project track</a:t>
            </a:r>
          </a:p>
        </p:txBody>
      </p:sp>
      <p:sp>
        <p:nvSpPr>
          <p:cNvPr id="27" name="Rectangle 26">
            <a:extLst>
              <a:ext uri="{FF2B5EF4-FFF2-40B4-BE49-F238E27FC236}">
                <a16:creationId xmlns:a16="http://schemas.microsoft.com/office/drawing/2014/main" id="{3FBF3C8F-2C25-2EA9-E5EF-24A5E86A41B7}"/>
              </a:ext>
            </a:extLst>
          </p:cNvPr>
          <p:cNvSpPr/>
          <p:nvPr/>
        </p:nvSpPr>
        <p:spPr>
          <a:xfrm>
            <a:off x="4810076" y="3276893"/>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A9F804B0-DE6E-B189-D8F6-DFEAD8D36509}"/>
              </a:ext>
            </a:extLst>
          </p:cNvPr>
          <p:cNvSpPr txBox="1"/>
          <p:nvPr/>
        </p:nvSpPr>
        <p:spPr>
          <a:xfrm>
            <a:off x="4972058" y="3617090"/>
            <a:ext cx="1368882" cy="369332"/>
          </a:xfrm>
          <a:prstGeom prst="rect">
            <a:avLst/>
          </a:prstGeom>
          <a:noFill/>
        </p:spPr>
        <p:txBody>
          <a:bodyPr wrap="square" rtlCol="0">
            <a:spAutoFit/>
          </a:bodyPr>
          <a:lstStyle/>
          <a:p>
            <a:r>
              <a:rPr lang="en-US" dirty="0"/>
              <a:t>Advertising</a:t>
            </a:r>
          </a:p>
        </p:txBody>
      </p:sp>
      <p:sp>
        <p:nvSpPr>
          <p:cNvPr id="29" name="Rectangle 28">
            <a:extLst>
              <a:ext uri="{FF2B5EF4-FFF2-40B4-BE49-F238E27FC236}">
                <a16:creationId xmlns:a16="http://schemas.microsoft.com/office/drawing/2014/main" id="{0C8A292F-FA7E-377B-E225-5B822019E185}"/>
              </a:ext>
            </a:extLst>
          </p:cNvPr>
          <p:cNvSpPr/>
          <p:nvPr/>
        </p:nvSpPr>
        <p:spPr>
          <a:xfrm>
            <a:off x="6808861" y="3323355"/>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362" name="Picture 2" descr="plus&quot; Icon - Download for free – Iconduck">
            <a:extLst>
              <a:ext uri="{FF2B5EF4-FFF2-40B4-BE49-F238E27FC236}">
                <a16:creationId xmlns:a16="http://schemas.microsoft.com/office/drawing/2014/main" id="{86A3E5E1-B5BE-D0CE-9889-3825D8C24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738" y="3577462"/>
            <a:ext cx="491120" cy="49112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screenshot of a phone&#10;&#10;Description automatically generated">
            <a:extLst>
              <a:ext uri="{FF2B5EF4-FFF2-40B4-BE49-F238E27FC236}">
                <a16:creationId xmlns:a16="http://schemas.microsoft.com/office/drawing/2014/main" id="{C6469CAB-77FE-E84F-B069-F71C903A4555}"/>
              </a:ext>
            </a:extLst>
          </p:cNvPr>
          <p:cNvPicPr>
            <a:picLocks noChangeAspect="1"/>
          </p:cNvPicPr>
          <p:nvPr/>
        </p:nvPicPr>
        <p:blipFill>
          <a:blip r:embed="rId4"/>
          <a:stretch>
            <a:fillRect/>
          </a:stretch>
        </p:blipFill>
        <p:spPr>
          <a:xfrm>
            <a:off x="731044" y="799719"/>
            <a:ext cx="1626737" cy="5422457"/>
          </a:xfrm>
          <a:prstGeom prst="rect">
            <a:avLst/>
          </a:prstGeom>
        </p:spPr>
      </p:pic>
    </p:spTree>
    <p:extLst>
      <p:ext uri="{BB962C8B-B14F-4D97-AF65-F5344CB8AC3E}">
        <p14:creationId xmlns:p14="http://schemas.microsoft.com/office/powerpoint/2010/main" val="1630037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19FE-A48B-B1C7-7383-C089B4CBFBAC}"/>
              </a:ext>
            </a:extLst>
          </p:cNvPr>
          <p:cNvSpPr>
            <a:spLocks noGrp="1"/>
          </p:cNvSpPr>
          <p:nvPr>
            <p:ph type="title"/>
          </p:nvPr>
        </p:nvSpPr>
        <p:spPr>
          <a:xfrm>
            <a:off x="754117" y="2272642"/>
            <a:ext cx="10515600" cy="1325563"/>
          </a:xfrm>
        </p:spPr>
        <p:txBody>
          <a:bodyPr/>
          <a:lstStyle/>
          <a:p>
            <a:r>
              <a:rPr lang="en-US" dirty="0"/>
              <a:t>FMCG Space ( Search tab)</a:t>
            </a:r>
          </a:p>
        </p:txBody>
      </p:sp>
      <p:sp>
        <p:nvSpPr>
          <p:cNvPr id="3" name="Content Placeholder 2">
            <a:extLst>
              <a:ext uri="{FF2B5EF4-FFF2-40B4-BE49-F238E27FC236}">
                <a16:creationId xmlns:a16="http://schemas.microsoft.com/office/drawing/2014/main" id="{535B1E86-18D8-B56A-4FB4-2F46F01ACB9D}"/>
              </a:ext>
            </a:extLst>
          </p:cNvPr>
          <p:cNvSpPr>
            <a:spLocks noGrp="1"/>
          </p:cNvSpPr>
          <p:nvPr>
            <p:ph idx="1"/>
          </p:nvPr>
        </p:nvSpPr>
        <p:spPr>
          <a:xfrm>
            <a:off x="754117" y="3328604"/>
            <a:ext cx="10515600" cy="539203"/>
          </a:xfrm>
        </p:spPr>
        <p:txBody>
          <a:bodyPr>
            <a:normAutofit fontScale="70000" lnSpcReduction="20000"/>
          </a:bodyPr>
          <a:lstStyle/>
          <a:p>
            <a:pPr marL="0" indent="0">
              <a:buNone/>
            </a:pPr>
            <a:r>
              <a:rPr lang="en-US" dirty="0"/>
              <a:t>The first section is a AI-copilot which offers generative AI based search, can create charts, do analysis etc.</a:t>
            </a:r>
          </a:p>
        </p:txBody>
      </p:sp>
    </p:spTree>
    <p:extLst>
      <p:ext uri="{BB962C8B-B14F-4D97-AF65-F5344CB8AC3E}">
        <p14:creationId xmlns:p14="http://schemas.microsoft.com/office/powerpoint/2010/main" val="1996466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1" y="1011741"/>
            <a:ext cx="7215905" cy="4990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D5CE377-A5A8-9ED4-8590-AB6700042F17}"/>
              </a:ext>
            </a:extLst>
          </p:cNvPr>
          <p:cNvSpPr txBox="1"/>
          <p:nvPr/>
        </p:nvSpPr>
        <p:spPr>
          <a:xfrm>
            <a:off x="2764465" y="1167156"/>
            <a:ext cx="1562986" cy="369332"/>
          </a:xfrm>
          <a:prstGeom prst="rect">
            <a:avLst/>
          </a:prstGeom>
          <a:noFill/>
        </p:spPr>
        <p:txBody>
          <a:bodyPr wrap="square" rtlCol="0">
            <a:spAutoFit/>
          </a:bodyPr>
          <a:lstStyle/>
          <a:p>
            <a:r>
              <a:rPr lang="en-US" dirty="0"/>
              <a:t>FMCG SPACE</a:t>
            </a:r>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extLst>
              <p:ext uri="{D42A27DB-BD31-4B8C-83A1-F6EECF244321}">
                <p14:modId xmlns:p14="http://schemas.microsoft.com/office/powerpoint/2010/main" val="3827372131"/>
              </p:ext>
            </p:extLst>
          </p:nvPr>
        </p:nvGraphicFramePr>
        <p:xfrm>
          <a:off x="2764465" y="1765447"/>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chemeClr val="tx2"/>
                    </a:solidFill>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791282" y="1765447"/>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sp>
        <p:nvSpPr>
          <p:cNvPr id="19" name="Rounded Rectangle 18">
            <a:extLst>
              <a:ext uri="{FF2B5EF4-FFF2-40B4-BE49-F238E27FC236}">
                <a16:creationId xmlns:a16="http://schemas.microsoft.com/office/drawing/2014/main" id="{BDACA47D-398F-D450-B328-017B67E1F991}"/>
              </a:ext>
            </a:extLst>
          </p:cNvPr>
          <p:cNvSpPr/>
          <p:nvPr/>
        </p:nvSpPr>
        <p:spPr>
          <a:xfrm>
            <a:off x="3093740" y="5239225"/>
            <a:ext cx="4475075" cy="34266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7D71FE59-988C-FBA6-8AAC-24396421E8EC}"/>
              </a:ext>
            </a:extLst>
          </p:cNvPr>
          <p:cNvSpPr/>
          <p:nvPr/>
        </p:nvSpPr>
        <p:spPr>
          <a:xfrm>
            <a:off x="7711544" y="5239225"/>
            <a:ext cx="969541" cy="342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sp>
        <p:nvSpPr>
          <p:cNvPr id="21" name="TextBox 20">
            <a:extLst>
              <a:ext uri="{FF2B5EF4-FFF2-40B4-BE49-F238E27FC236}">
                <a16:creationId xmlns:a16="http://schemas.microsoft.com/office/drawing/2014/main" id="{CE3A9627-C99E-ABAA-30F4-2B172D78A663}"/>
              </a:ext>
            </a:extLst>
          </p:cNvPr>
          <p:cNvSpPr txBox="1"/>
          <p:nvPr/>
        </p:nvSpPr>
        <p:spPr>
          <a:xfrm>
            <a:off x="3093738" y="5261849"/>
            <a:ext cx="4221462" cy="276999"/>
          </a:xfrm>
          <a:prstGeom prst="rect">
            <a:avLst/>
          </a:prstGeom>
          <a:noFill/>
        </p:spPr>
        <p:txBody>
          <a:bodyPr wrap="square" rtlCol="0">
            <a:spAutoFit/>
          </a:bodyPr>
          <a:lstStyle/>
          <a:p>
            <a:r>
              <a:rPr lang="en-US" sz="1200" dirty="0"/>
              <a:t>Which city has the highest number of sales yesterday</a:t>
            </a:r>
          </a:p>
        </p:txBody>
      </p:sp>
      <p:sp>
        <p:nvSpPr>
          <p:cNvPr id="22" name="TextBox 21">
            <a:extLst>
              <a:ext uri="{FF2B5EF4-FFF2-40B4-BE49-F238E27FC236}">
                <a16:creationId xmlns:a16="http://schemas.microsoft.com/office/drawing/2014/main" id="{2E7B919E-78AE-E68B-EA5D-ABC2AAA5FA59}"/>
              </a:ext>
            </a:extLst>
          </p:cNvPr>
          <p:cNvSpPr txBox="1"/>
          <p:nvPr/>
        </p:nvSpPr>
        <p:spPr>
          <a:xfrm>
            <a:off x="3037094" y="4006713"/>
            <a:ext cx="4221462" cy="276999"/>
          </a:xfrm>
          <a:prstGeom prst="rect">
            <a:avLst/>
          </a:prstGeom>
          <a:noFill/>
        </p:spPr>
        <p:txBody>
          <a:bodyPr wrap="square" rtlCol="0">
            <a:spAutoFit/>
          </a:bodyPr>
          <a:lstStyle/>
          <a:p>
            <a:r>
              <a:rPr lang="en-US" sz="1200" i="1" dirty="0">
                <a:solidFill>
                  <a:schemeClr val="tx1">
                    <a:lumMod val="75000"/>
                    <a:lumOff val="25000"/>
                  </a:schemeClr>
                </a:solidFill>
              </a:rPr>
              <a:t>Which city has the highest number of sales yesterday</a:t>
            </a:r>
          </a:p>
        </p:txBody>
      </p:sp>
      <p:sp>
        <p:nvSpPr>
          <p:cNvPr id="23" name="TextBox 22">
            <a:extLst>
              <a:ext uri="{FF2B5EF4-FFF2-40B4-BE49-F238E27FC236}">
                <a16:creationId xmlns:a16="http://schemas.microsoft.com/office/drawing/2014/main" id="{88A8EF03-0A28-F0D6-2226-4DA045DF5B78}"/>
              </a:ext>
            </a:extLst>
          </p:cNvPr>
          <p:cNvSpPr txBox="1"/>
          <p:nvPr/>
        </p:nvSpPr>
        <p:spPr>
          <a:xfrm>
            <a:off x="3064603" y="4423140"/>
            <a:ext cx="4682703" cy="461665"/>
          </a:xfrm>
          <a:prstGeom prst="rect">
            <a:avLst/>
          </a:prstGeom>
          <a:noFill/>
        </p:spPr>
        <p:txBody>
          <a:bodyPr wrap="square" rtlCol="0">
            <a:spAutoFit/>
          </a:bodyPr>
          <a:lstStyle/>
          <a:p>
            <a:r>
              <a:rPr lang="en-US" sz="1200" dirty="0">
                <a:solidFill>
                  <a:schemeClr val="accent1">
                    <a:lumMod val="75000"/>
                  </a:schemeClr>
                </a:solidFill>
              </a:rPr>
              <a:t>Hyderabad with a total sales of Rs 12 crore had the highest number of sales yesterday</a:t>
            </a:r>
          </a:p>
        </p:txBody>
      </p:sp>
      <p:pic>
        <p:nvPicPr>
          <p:cNvPr id="24" name="Picture 23" descr="A screenshot of a phone&#10;&#10;Description automatically generated">
            <a:extLst>
              <a:ext uri="{FF2B5EF4-FFF2-40B4-BE49-F238E27FC236}">
                <a16:creationId xmlns:a16="http://schemas.microsoft.com/office/drawing/2014/main" id="{490D2A0C-DB84-8982-A737-881B2C631901}"/>
              </a:ext>
            </a:extLst>
          </p:cNvPr>
          <p:cNvPicPr>
            <a:picLocks noChangeAspect="1"/>
          </p:cNvPicPr>
          <p:nvPr/>
        </p:nvPicPr>
        <p:blipFill>
          <a:blip r:embed="rId2"/>
          <a:stretch>
            <a:fillRect/>
          </a:stretch>
        </p:blipFill>
        <p:spPr>
          <a:xfrm>
            <a:off x="3093738" y="4924959"/>
            <a:ext cx="1212850" cy="292100"/>
          </a:xfrm>
          <a:prstGeom prst="rect">
            <a:avLst/>
          </a:prstGeom>
        </p:spPr>
      </p:pic>
      <p:pic>
        <p:nvPicPr>
          <p:cNvPr id="25" name="Picture 24" descr="A screenshot of a phone&#10;&#10;Description automatically generated">
            <a:extLst>
              <a:ext uri="{FF2B5EF4-FFF2-40B4-BE49-F238E27FC236}">
                <a16:creationId xmlns:a16="http://schemas.microsoft.com/office/drawing/2014/main" id="{2120A8D1-5DB3-977E-7082-07131C1747AA}"/>
              </a:ext>
            </a:extLst>
          </p:cNvPr>
          <p:cNvPicPr>
            <a:picLocks noChangeAspect="1"/>
          </p:cNvPicPr>
          <p:nvPr/>
        </p:nvPicPr>
        <p:blipFill>
          <a:blip r:embed="rId3"/>
          <a:stretch>
            <a:fillRect/>
          </a:stretch>
        </p:blipFill>
        <p:spPr>
          <a:xfrm>
            <a:off x="771905" y="880110"/>
            <a:ext cx="1626737" cy="5422457"/>
          </a:xfrm>
          <a:prstGeom prst="rect">
            <a:avLst/>
          </a:prstGeom>
        </p:spPr>
      </p:pic>
      <p:pic>
        <p:nvPicPr>
          <p:cNvPr id="1026" name="Picture 2" descr="settings&quot; Icon - Download for free – Iconduck">
            <a:extLst>
              <a:ext uri="{FF2B5EF4-FFF2-40B4-BE49-F238E27FC236}">
                <a16:creationId xmlns:a16="http://schemas.microsoft.com/office/drawing/2014/main" id="{08F3A8D6-3E9F-43B3-2105-3AD6AD5AF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72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1" y="1011741"/>
            <a:ext cx="7215905" cy="4990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D5CE377-A5A8-9ED4-8590-AB6700042F17}"/>
              </a:ext>
            </a:extLst>
          </p:cNvPr>
          <p:cNvSpPr txBox="1"/>
          <p:nvPr/>
        </p:nvSpPr>
        <p:spPr>
          <a:xfrm>
            <a:off x="2764465" y="1167156"/>
            <a:ext cx="1562986" cy="369332"/>
          </a:xfrm>
          <a:prstGeom prst="rect">
            <a:avLst/>
          </a:prstGeom>
          <a:noFill/>
        </p:spPr>
        <p:txBody>
          <a:bodyPr wrap="square" rtlCol="0">
            <a:spAutoFit/>
          </a:bodyPr>
          <a:lstStyle/>
          <a:p>
            <a:r>
              <a:rPr lang="en-US" dirty="0"/>
              <a:t>FMCG SPACE</a:t>
            </a:r>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64465" y="1765447"/>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chemeClr val="tx2"/>
                    </a:solidFill>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791282" y="1765447"/>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sp>
        <p:nvSpPr>
          <p:cNvPr id="19" name="Rounded Rectangle 18">
            <a:extLst>
              <a:ext uri="{FF2B5EF4-FFF2-40B4-BE49-F238E27FC236}">
                <a16:creationId xmlns:a16="http://schemas.microsoft.com/office/drawing/2014/main" id="{BDACA47D-398F-D450-B328-017B67E1F991}"/>
              </a:ext>
            </a:extLst>
          </p:cNvPr>
          <p:cNvSpPr/>
          <p:nvPr/>
        </p:nvSpPr>
        <p:spPr>
          <a:xfrm>
            <a:off x="3093740" y="5239224"/>
            <a:ext cx="4475075" cy="64295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7D71FE59-988C-FBA6-8AAC-24396421E8EC}"/>
              </a:ext>
            </a:extLst>
          </p:cNvPr>
          <p:cNvSpPr/>
          <p:nvPr/>
        </p:nvSpPr>
        <p:spPr>
          <a:xfrm>
            <a:off x="7711544" y="5239225"/>
            <a:ext cx="969541" cy="342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sp>
        <p:nvSpPr>
          <p:cNvPr id="21" name="TextBox 20">
            <a:extLst>
              <a:ext uri="{FF2B5EF4-FFF2-40B4-BE49-F238E27FC236}">
                <a16:creationId xmlns:a16="http://schemas.microsoft.com/office/drawing/2014/main" id="{CE3A9627-C99E-ABAA-30F4-2B172D78A663}"/>
              </a:ext>
            </a:extLst>
          </p:cNvPr>
          <p:cNvSpPr txBox="1"/>
          <p:nvPr/>
        </p:nvSpPr>
        <p:spPr>
          <a:xfrm>
            <a:off x="3287204" y="5327009"/>
            <a:ext cx="4385011" cy="461665"/>
          </a:xfrm>
          <a:prstGeom prst="rect">
            <a:avLst/>
          </a:prstGeom>
          <a:noFill/>
        </p:spPr>
        <p:txBody>
          <a:bodyPr wrap="square" rtlCol="0">
            <a:spAutoFit/>
          </a:bodyPr>
          <a:lstStyle/>
          <a:p>
            <a:r>
              <a:rPr lang="en-US" sz="1200" dirty="0"/>
              <a:t>Create a chart of the Top 5 Sales man in Hyderabad with their sales figures for the month</a:t>
            </a:r>
          </a:p>
        </p:txBody>
      </p:sp>
      <p:sp>
        <p:nvSpPr>
          <p:cNvPr id="22" name="TextBox 21">
            <a:extLst>
              <a:ext uri="{FF2B5EF4-FFF2-40B4-BE49-F238E27FC236}">
                <a16:creationId xmlns:a16="http://schemas.microsoft.com/office/drawing/2014/main" id="{2E7B919E-78AE-E68B-EA5D-ABC2AAA5FA59}"/>
              </a:ext>
            </a:extLst>
          </p:cNvPr>
          <p:cNvSpPr txBox="1"/>
          <p:nvPr/>
        </p:nvSpPr>
        <p:spPr>
          <a:xfrm>
            <a:off x="2947690" y="2380051"/>
            <a:ext cx="4221462" cy="276999"/>
          </a:xfrm>
          <a:prstGeom prst="rect">
            <a:avLst/>
          </a:prstGeom>
          <a:noFill/>
        </p:spPr>
        <p:txBody>
          <a:bodyPr wrap="square" rtlCol="0">
            <a:spAutoFit/>
          </a:bodyPr>
          <a:lstStyle/>
          <a:p>
            <a:r>
              <a:rPr lang="en-US" sz="1200" i="1" dirty="0">
                <a:solidFill>
                  <a:schemeClr val="tx1">
                    <a:lumMod val="75000"/>
                    <a:lumOff val="25000"/>
                  </a:schemeClr>
                </a:solidFill>
              </a:rPr>
              <a:t>Which city has the highest number of sales yesterday</a:t>
            </a:r>
          </a:p>
        </p:txBody>
      </p:sp>
      <p:sp>
        <p:nvSpPr>
          <p:cNvPr id="23" name="TextBox 22">
            <a:extLst>
              <a:ext uri="{FF2B5EF4-FFF2-40B4-BE49-F238E27FC236}">
                <a16:creationId xmlns:a16="http://schemas.microsoft.com/office/drawing/2014/main" id="{88A8EF03-0A28-F0D6-2226-4DA045DF5B78}"/>
              </a:ext>
            </a:extLst>
          </p:cNvPr>
          <p:cNvSpPr txBox="1"/>
          <p:nvPr/>
        </p:nvSpPr>
        <p:spPr>
          <a:xfrm>
            <a:off x="3600307" y="2688793"/>
            <a:ext cx="5429614" cy="461665"/>
          </a:xfrm>
          <a:prstGeom prst="rect">
            <a:avLst/>
          </a:prstGeom>
          <a:noFill/>
        </p:spPr>
        <p:txBody>
          <a:bodyPr wrap="square" rtlCol="0">
            <a:spAutoFit/>
          </a:bodyPr>
          <a:lstStyle/>
          <a:p>
            <a:r>
              <a:rPr lang="en-US" sz="1200" dirty="0">
                <a:solidFill>
                  <a:schemeClr val="accent1">
                    <a:lumMod val="75000"/>
                  </a:schemeClr>
                </a:solidFill>
              </a:rPr>
              <a:t>Hyderabad with a total sales of Rs 12 crore had the highest number of sales yesterday</a:t>
            </a:r>
          </a:p>
        </p:txBody>
      </p:sp>
      <p:sp>
        <p:nvSpPr>
          <p:cNvPr id="4" name="TextBox 3">
            <a:extLst>
              <a:ext uri="{FF2B5EF4-FFF2-40B4-BE49-F238E27FC236}">
                <a16:creationId xmlns:a16="http://schemas.microsoft.com/office/drawing/2014/main" id="{5A826156-FBCA-A9FD-9471-FE523D10C90F}"/>
              </a:ext>
            </a:extLst>
          </p:cNvPr>
          <p:cNvSpPr txBox="1"/>
          <p:nvPr/>
        </p:nvSpPr>
        <p:spPr>
          <a:xfrm>
            <a:off x="2947690" y="3267718"/>
            <a:ext cx="4385011" cy="461665"/>
          </a:xfrm>
          <a:prstGeom prst="rect">
            <a:avLst/>
          </a:prstGeom>
          <a:noFill/>
        </p:spPr>
        <p:txBody>
          <a:bodyPr wrap="square" rtlCol="0">
            <a:spAutoFit/>
          </a:bodyPr>
          <a:lstStyle/>
          <a:p>
            <a:r>
              <a:rPr lang="en-US" sz="1200" dirty="0"/>
              <a:t>Create a chart of the Top 5 Salesman in Hyderabad with their sales figures for the month</a:t>
            </a:r>
          </a:p>
        </p:txBody>
      </p:sp>
      <p:pic>
        <p:nvPicPr>
          <p:cNvPr id="4098" name="Picture 2" descr="Sales per Rep | Klipfolio">
            <a:extLst>
              <a:ext uri="{FF2B5EF4-FFF2-40B4-BE49-F238E27FC236}">
                <a16:creationId xmlns:a16="http://schemas.microsoft.com/office/drawing/2014/main" id="{4B750AE5-CF91-6565-2F7C-9F976E409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826" y="3729383"/>
            <a:ext cx="1974575" cy="11574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screenshot of a phone&#10;&#10;Description automatically generated">
            <a:extLst>
              <a:ext uri="{FF2B5EF4-FFF2-40B4-BE49-F238E27FC236}">
                <a16:creationId xmlns:a16="http://schemas.microsoft.com/office/drawing/2014/main" id="{E953435B-77EE-C22D-CEA6-7D64C717D116}"/>
              </a:ext>
            </a:extLst>
          </p:cNvPr>
          <p:cNvPicPr>
            <a:picLocks noChangeAspect="1"/>
          </p:cNvPicPr>
          <p:nvPr/>
        </p:nvPicPr>
        <p:blipFill>
          <a:blip r:embed="rId3"/>
          <a:stretch>
            <a:fillRect/>
          </a:stretch>
        </p:blipFill>
        <p:spPr>
          <a:xfrm>
            <a:off x="3317161" y="4903232"/>
            <a:ext cx="1212850" cy="292100"/>
          </a:xfrm>
          <a:prstGeom prst="rect">
            <a:avLst/>
          </a:prstGeom>
        </p:spPr>
      </p:pic>
      <p:pic>
        <p:nvPicPr>
          <p:cNvPr id="25" name="Picture 24" descr="A screenshot of a phone&#10;&#10;Description automatically generated">
            <a:extLst>
              <a:ext uri="{FF2B5EF4-FFF2-40B4-BE49-F238E27FC236}">
                <a16:creationId xmlns:a16="http://schemas.microsoft.com/office/drawing/2014/main" id="{408428CF-0C21-C07F-7C9A-21FA721E4560}"/>
              </a:ext>
            </a:extLst>
          </p:cNvPr>
          <p:cNvPicPr>
            <a:picLocks noChangeAspect="1"/>
          </p:cNvPicPr>
          <p:nvPr/>
        </p:nvPicPr>
        <p:blipFill>
          <a:blip r:embed="rId3"/>
          <a:stretch>
            <a:fillRect/>
          </a:stretch>
        </p:blipFill>
        <p:spPr>
          <a:xfrm>
            <a:off x="4362032" y="2982240"/>
            <a:ext cx="1212850" cy="292100"/>
          </a:xfrm>
          <a:prstGeom prst="rect">
            <a:avLst/>
          </a:prstGeom>
        </p:spPr>
      </p:pic>
      <p:pic>
        <p:nvPicPr>
          <p:cNvPr id="26" name="Picture 25" descr="A screenshot of a phone&#10;&#10;Description automatically generated">
            <a:extLst>
              <a:ext uri="{FF2B5EF4-FFF2-40B4-BE49-F238E27FC236}">
                <a16:creationId xmlns:a16="http://schemas.microsoft.com/office/drawing/2014/main" id="{F1B74C1C-C71B-E339-C1C6-AA2F90A13B0D}"/>
              </a:ext>
            </a:extLst>
          </p:cNvPr>
          <p:cNvPicPr>
            <a:picLocks noChangeAspect="1"/>
          </p:cNvPicPr>
          <p:nvPr/>
        </p:nvPicPr>
        <p:blipFill>
          <a:blip r:embed="rId4"/>
          <a:stretch>
            <a:fillRect/>
          </a:stretch>
        </p:blipFill>
        <p:spPr>
          <a:xfrm>
            <a:off x="785152"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ADDFE6E6-BA33-F840-0A23-D8124CBE0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436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1" y="1011741"/>
            <a:ext cx="7215905" cy="4990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D5CE377-A5A8-9ED4-8590-AB6700042F17}"/>
              </a:ext>
            </a:extLst>
          </p:cNvPr>
          <p:cNvSpPr txBox="1"/>
          <p:nvPr/>
        </p:nvSpPr>
        <p:spPr>
          <a:xfrm>
            <a:off x="2764465" y="1167156"/>
            <a:ext cx="1562986" cy="369332"/>
          </a:xfrm>
          <a:prstGeom prst="rect">
            <a:avLst/>
          </a:prstGeom>
          <a:noFill/>
        </p:spPr>
        <p:txBody>
          <a:bodyPr wrap="square" rtlCol="0">
            <a:spAutoFit/>
          </a:bodyPr>
          <a:lstStyle/>
          <a:p>
            <a:r>
              <a:rPr lang="en-US" dirty="0"/>
              <a:t>FMCG SPACE</a:t>
            </a:r>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64465" y="1765447"/>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chemeClr val="tx2"/>
                    </a:solidFill>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791282" y="1765447"/>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sp>
        <p:nvSpPr>
          <p:cNvPr id="19" name="Rounded Rectangle 18">
            <a:extLst>
              <a:ext uri="{FF2B5EF4-FFF2-40B4-BE49-F238E27FC236}">
                <a16:creationId xmlns:a16="http://schemas.microsoft.com/office/drawing/2014/main" id="{BDACA47D-398F-D450-B328-017B67E1F991}"/>
              </a:ext>
            </a:extLst>
          </p:cNvPr>
          <p:cNvSpPr/>
          <p:nvPr/>
        </p:nvSpPr>
        <p:spPr>
          <a:xfrm>
            <a:off x="3093740" y="5239224"/>
            <a:ext cx="4475075" cy="64295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7D71FE59-988C-FBA6-8AAC-24396421E8EC}"/>
              </a:ext>
            </a:extLst>
          </p:cNvPr>
          <p:cNvSpPr/>
          <p:nvPr/>
        </p:nvSpPr>
        <p:spPr>
          <a:xfrm>
            <a:off x="7711544" y="5239225"/>
            <a:ext cx="969541" cy="342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sp>
        <p:nvSpPr>
          <p:cNvPr id="21" name="TextBox 20">
            <a:extLst>
              <a:ext uri="{FF2B5EF4-FFF2-40B4-BE49-F238E27FC236}">
                <a16:creationId xmlns:a16="http://schemas.microsoft.com/office/drawing/2014/main" id="{CE3A9627-C99E-ABAA-30F4-2B172D78A663}"/>
              </a:ext>
            </a:extLst>
          </p:cNvPr>
          <p:cNvSpPr txBox="1"/>
          <p:nvPr/>
        </p:nvSpPr>
        <p:spPr>
          <a:xfrm>
            <a:off x="3287204" y="5327009"/>
            <a:ext cx="4385011" cy="461665"/>
          </a:xfrm>
          <a:prstGeom prst="rect">
            <a:avLst/>
          </a:prstGeom>
          <a:noFill/>
        </p:spPr>
        <p:txBody>
          <a:bodyPr wrap="square" rtlCol="0">
            <a:spAutoFit/>
          </a:bodyPr>
          <a:lstStyle/>
          <a:p>
            <a:r>
              <a:rPr lang="en-US" sz="1200" dirty="0" err="1"/>
              <a:t>Whats</a:t>
            </a:r>
            <a:r>
              <a:rPr lang="en-US" sz="1200" dirty="0"/>
              <a:t> the total profit margin for yesterday across </a:t>
            </a:r>
            <a:r>
              <a:rPr lang="en-US" sz="1200" dirty="0" err="1"/>
              <a:t>india</a:t>
            </a:r>
            <a:r>
              <a:rPr lang="en-US" sz="1200" dirty="0"/>
              <a:t> and which product accounted for the most margin</a:t>
            </a:r>
          </a:p>
        </p:txBody>
      </p:sp>
      <p:pic>
        <p:nvPicPr>
          <p:cNvPr id="4098" name="Picture 2" descr="Sales per Rep | Klipfolio">
            <a:extLst>
              <a:ext uri="{FF2B5EF4-FFF2-40B4-BE49-F238E27FC236}">
                <a16:creationId xmlns:a16="http://schemas.microsoft.com/office/drawing/2014/main" id="{4B750AE5-CF91-6565-2F7C-9F976E409F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097" r="2367"/>
          <a:stretch/>
        </p:blipFill>
        <p:spPr bwMode="auto">
          <a:xfrm>
            <a:off x="3000735" y="2380051"/>
            <a:ext cx="3672934" cy="8799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E208CD-2E9E-81CB-F41D-A8E24C000CC2}"/>
              </a:ext>
            </a:extLst>
          </p:cNvPr>
          <p:cNvSpPr txBox="1"/>
          <p:nvPr/>
        </p:nvSpPr>
        <p:spPr>
          <a:xfrm>
            <a:off x="2970395" y="3405383"/>
            <a:ext cx="4385011" cy="461665"/>
          </a:xfrm>
          <a:prstGeom prst="rect">
            <a:avLst/>
          </a:prstGeom>
          <a:noFill/>
        </p:spPr>
        <p:txBody>
          <a:bodyPr wrap="square" rtlCol="0">
            <a:spAutoFit/>
          </a:bodyPr>
          <a:lstStyle/>
          <a:p>
            <a:r>
              <a:rPr lang="en-US" sz="1200" i="1" dirty="0" err="1">
                <a:solidFill>
                  <a:schemeClr val="tx1">
                    <a:lumMod val="75000"/>
                    <a:lumOff val="25000"/>
                  </a:schemeClr>
                </a:solidFill>
              </a:rPr>
              <a:t>Whats</a:t>
            </a:r>
            <a:r>
              <a:rPr lang="en-US" sz="1200" i="1" dirty="0">
                <a:solidFill>
                  <a:schemeClr val="tx1">
                    <a:lumMod val="75000"/>
                    <a:lumOff val="25000"/>
                  </a:schemeClr>
                </a:solidFill>
              </a:rPr>
              <a:t> the total profit margin for yesterday across </a:t>
            </a:r>
            <a:r>
              <a:rPr lang="en-US" sz="1200" i="1" dirty="0" err="1">
                <a:solidFill>
                  <a:schemeClr val="tx1">
                    <a:lumMod val="75000"/>
                    <a:lumOff val="25000"/>
                  </a:schemeClr>
                </a:solidFill>
              </a:rPr>
              <a:t>india</a:t>
            </a:r>
            <a:r>
              <a:rPr lang="en-US" sz="1200" i="1" dirty="0">
                <a:solidFill>
                  <a:schemeClr val="tx1">
                    <a:lumMod val="75000"/>
                    <a:lumOff val="25000"/>
                  </a:schemeClr>
                </a:solidFill>
              </a:rPr>
              <a:t> and which product accounted for the most margin?</a:t>
            </a:r>
          </a:p>
        </p:txBody>
      </p:sp>
      <p:sp>
        <p:nvSpPr>
          <p:cNvPr id="24" name="TextBox 23">
            <a:extLst>
              <a:ext uri="{FF2B5EF4-FFF2-40B4-BE49-F238E27FC236}">
                <a16:creationId xmlns:a16="http://schemas.microsoft.com/office/drawing/2014/main" id="{1D2B374E-1335-C409-0E2A-46B07967735C}"/>
              </a:ext>
            </a:extLst>
          </p:cNvPr>
          <p:cNvSpPr txBox="1"/>
          <p:nvPr/>
        </p:nvSpPr>
        <p:spPr>
          <a:xfrm>
            <a:off x="3448635" y="4002383"/>
            <a:ext cx="4385011" cy="646331"/>
          </a:xfrm>
          <a:prstGeom prst="rect">
            <a:avLst/>
          </a:prstGeom>
          <a:noFill/>
        </p:spPr>
        <p:txBody>
          <a:bodyPr wrap="square" rtlCol="0">
            <a:spAutoFit/>
          </a:bodyPr>
          <a:lstStyle/>
          <a:p>
            <a:r>
              <a:rPr lang="en-US" sz="1200" dirty="0">
                <a:solidFill>
                  <a:schemeClr val="accent1">
                    <a:lumMod val="75000"/>
                  </a:schemeClr>
                </a:solidFill>
              </a:rPr>
              <a:t>The total profit margin for yesterday was Rs 85 lakhs. SVT washing powder accounted for the most margin with a margin of 15% accounting for almost 50% of the profit margin at Rs 42.5 lakhs</a:t>
            </a:r>
          </a:p>
        </p:txBody>
      </p:sp>
      <p:pic>
        <p:nvPicPr>
          <p:cNvPr id="25" name="Picture 24" descr="A screenshot of a phone&#10;&#10;Description automatically generated">
            <a:extLst>
              <a:ext uri="{FF2B5EF4-FFF2-40B4-BE49-F238E27FC236}">
                <a16:creationId xmlns:a16="http://schemas.microsoft.com/office/drawing/2014/main" id="{20D0F43E-2D4D-265B-30F6-60A2CA4A6560}"/>
              </a:ext>
            </a:extLst>
          </p:cNvPr>
          <p:cNvPicPr>
            <a:picLocks noChangeAspect="1"/>
          </p:cNvPicPr>
          <p:nvPr/>
        </p:nvPicPr>
        <p:blipFill>
          <a:blip r:embed="rId3"/>
          <a:stretch>
            <a:fillRect/>
          </a:stretch>
        </p:blipFill>
        <p:spPr>
          <a:xfrm>
            <a:off x="771905" y="855501"/>
            <a:ext cx="1626737" cy="5422457"/>
          </a:xfrm>
          <a:prstGeom prst="rect">
            <a:avLst/>
          </a:prstGeom>
        </p:spPr>
      </p:pic>
      <p:pic>
        <p:nvPicPr>
          <p:cNvPr id="4" name="Picture 2" descr="settings&quot; Icon - Download for free – Iconduck">
            <a:extLst>
              <a:ext uri="{FF2B5EF4-FFF2-40B4-BE49-F238E27FC236}">
                <a16:creationId xmlns:a16="http://schemas.microsoft.com/office/drawing/2014/main" id="{3ACB0D56-C97E-12E0-E42D-72996EC6E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845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19FE-A48B-B1C7-7383-C089B4CBFBAC}"/>
              </a:ext>
            </a:extLst>
          </p:cNvPr>
          <p:cNvSpPr>
            <a:spLocks noGrp="1"/>
          </p:cNvSpPr>
          <p:nvPr>
            <p:ph type="title"/>
          </p:nvPr>
        </p:nvSpPr>
        <p:spPr>
          <a:xfrm>
            <a:off x="754117" y="2272642"/>
            <a:ext cx="10515600" cy="1325563"/>
          </a:xfrm>
        </p:spPr>
        <p:txBody>
          <a:bodyPr/>
          <a:lstStyle/>
          <a:p>
            <a:r>
              <a:rPr lang="en-US" dirty="0"/>
              <a:t>FMCG Space ( Dashboard tab)</a:t>
            </a:r>
          </a:p>
        </p:txBody>
      </p:sp>
      <p:sp>
        <p:nvSpPr>
          <p:cNvPr id="3" name="Content Placeholder 2">
            <a:extLst>
              <a:ext uri="{FF2B5EF4-FFF2-40B4-BE49-F238E27FC236}">
                <a16:creationId xmlns:a16="http://schemas.microsoft.com/office/drawing/2014/main" id="{535B1E86-18D8-B56A-4FB4-2F46F01ACB9D}"/>
              </a:ext>
            </a:extLst>
          </p:cNvPr>
          <p:cNvSpPr>
            <a:spLocks noGrp="1"/>
          </p:cNvSpPr>
          <p:nvPr>
            <p:ph idx="1"/>
          </p:nvPr>
        </p:nvSpPr>
        <p:spPr>
          <a:xfrm>
            <a:off x="754117" y="3328604"/>
            <a:ext cx="10515600" cy="539203"/>
          </a:xfrm>
        </p:spPr>
        <p:txBody>
          <a:bodyPr>
            <a:normAutofit fontScale="85000" lnSpcReduction="10000"/>
          </a:bodyPr>
          <a:lstStyle/>
          <a:p>
            <a:pPr marL="0" indent="0">
              <a:buNone/>
            </a:pPr>
            <a:r>
              <a:rPr lang="en-US" dirty="0"/>
              <a:t>In this section user can create a dashboard using generative AI, PIN this dashboard</a:t>
            </a:r>
          </a:p>
        </p:txBody>
      </p:sp>
    </p:spTree>
    <p:extLst>
      <p:ext uri="{BB962C8B-B14F-4D97-AF65-F5344CB8AC3E}">
        <p14:creationId xmlns:p14="http://schemas.microsoft.com/office/powerpoint/2010/main" val="1208068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71AD-03E3-F43B-7966-20B8B486554F}"/>
              </a:ext>
            </a:extLst>
          </p:cNvPr>
          <p:cNvSpPr>
            <a:spLocks noGrp="1"/>
          </p:cNvSpPr>
          <p:nvPr>
            <p:ph type="title"/>
          </p:nvPr>
        </p:nvSpPr>
        <p:spPr>
          <a:xfrm>
            <a:off x="354724" y="186450"/>
            <a:ext cx="10515600" cy="1325563"/>
          </a:xfrm>
        </p:spPr>
        <p:txBody>
          <a:bodyPr/>
          <a:lstStyle/>
          <a:p>
            <a:r>
              <a:rPr lang="en-US" dirty="0"/>
              <a:t>What is Hubspace </a:t>
            </a:r>
          </a:p>
        </p:txBody>
      </p:sp>
      <p:sp>
        <p:nvSpPr>
          <p:cNvPr id="3" name="TextBox 2">
            <a:extLst>
              <a:ext uri="{FF2B5EF4-FFF2-40B4-BE49-F238E27FC236}">
                <a16:creationId xmlns:a16="http://schemas.microsoft.com/office/drawing/2014/main" id="{F5EE9F18-FDAB-D59B-3AAD-A34A57D33B34}"/>
              </a:ext>
            </a:extLst>
          </p:cNvPr>
          <p:cNvSpPr txBox="1"/>
          <p:nvPr/>
        </p:nvSpPr>
        <p:spPr>
          <a:xfrm>
            <a:off x="517634" y="1512013"/>
            <a:ext cx="9879724" cy="5078313"/>
          </a:xfrm>
          <a:prstGeom prst="rect">
            <a:avLst/>
          </a:prstGeom>
          <a:noFill/>
        </p:spPr>
        <p:txBody>
          <a:bodyPr wrap="square" rtlCol="0">
            <a:spAutoFit/>
          </a:bodyPr>
          <a:lstStyle/>
          <a:p>
            <a:r>
              <a:rPr lang="en-US" dirty="0"/>
              <a:t>Hubspace is an AI-driven connected workspace that lets businesses connect all their internal and external businesses systems into one unified platform where they can search, get analytics &amp; insights, run their operations and collaborate. </a:t>
            </a:r>
          </a:p>
          <a:p>
            <a:endParaRPr lang="en-US" dirty="0"/>
          </a:p>
          <a:p>
            <a:r>
              <a:rPr lang="en-US" dirty="0"/>
              <a:t>In Hubspace, a business can create multiple spaces by connecting relevant data sources or business systems within minutes and then search anything on the space, get insights by creating custom dashboards and analytics and  collaborate with internal of external teams.  Users can also Apps (  AI based productivity tools which enables them to perform a function within their spaces).</a:t>
            </a:r>
          </a:p>
          <a:p>
            <a:endParaRPr lang="en-US" dirty="0"/>
          </a:p>
          <a:p>
            <a:r>
              <a:rPr lang="en-US" dirty="0"/>
              <a:t>Example : </a:t>
            </a:r>
            <a:r>
              <a:rPr lang="en-US" i="1" dirty="0"/>
              <a:t>A finance team could create a space on Hubspace called “ Finance Operations” by connecting </a:t>
            </a:r>
            <a:r>
              <a:rPr lang="en-US" i="1" dirty="0" err="1"/>
              <a:t>datasources</a:t>
            </a:r>
            <a:r>
              <a:rPr lang="en-US" i="1" dirty="0"/>
              <a:t> like Google Sheets, SAP, Stripe payment gateway and then use the intelligent search function to search for any data like “ Tell me the list of  pending dues more than 30 days from customers” or perform an action like “ reconcile my bank statement with Stripe payment gateway”. Further the business can create custom dashboards instantly using text ( example “Create a chart of daily sales by region excluding </a:t>
            </a:r>
            <a:r>
              <a:rPr lang="en-US" i="1" dirty="0" err="1"/>
              <a:t>bangalore</a:t>
            </a:r>
            <a:r>
              <a:rPr lang="en-US" i="1" dirty="0"/>
              <a:t>”) which gets updated on a real time basis. Apart from this users could multiple apps to their space ( example : A recon app that performs recon for finance or an OCR application that auto-reads bills to perform a function or a scenario planning app that uses the connected data to offer scenario planning).</a:t>
            </a:r>
          </a:p>
        </p:txBody>
      </p:sp>
    </p:spTree>
    <p:extLst>
      <p:ext uri="{BB962C8B-B14F-4D97-AF65-F5344CB8AC3E}">
        <p14:creationId xmlns:p14="http://schemas.microsoft.com/office/powerpoint/2010/main" val="2145044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1" y="1011741"/>
            <a:ext cx="7215905" cy="4990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D5CE377-A5A8-9ED4-8590-AB6700042F17}"/>
              </a:ext>
            </a:extLst>
          </p:cNvPr>
          <p:cNvSpPr txBox="1"/>
          <p:nvPr/>
        </p:nvSpPr>
        <p:spPr>
          <a:xfrm>
            <a:off x="2764465" y="1167156"/>
            <a:ext cx="1562986" cy="369332"/>
          </a:xfrm>
          <a:prstGeom prst="rect">
            <a:avLst/>
          </a:prstGeom>
          <a:noFill/>
        </p:spPr>
        <p:txBody>
          <a:bodyPr wrap="square" rtlCol="0">
            <a:spAutoFit/>
          </a:bodyPr>
          <a:lstStyle/>
          <a:p>
            <a:r>
              <a:rPr lang="en-US" dirty="0"/>
              <a:t>FMCG SPACE</a:t>
            </a:r>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extLst>
              <p:ext uri="{D42A27DB-BD31-4B8C-83A1-F6EECF244321}">
                <p14:modId xmlns:p14="http://schemas.microsoft.com/office/powerpoint/2010/main" val="3295798975"/>
              </p:ext>
            </p:extLst>
          </p:nvPr>
        </p:nvGraphicFramePr>
        <p:xfrm>
          <a:off x="2764465" y="1765447"/>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chemeClr val="bg2">
                        <a:lumMod val="50000"/>
                      </a:schemeClr>
                    </a:solidFill>
                  </a:tcPr>
                </a:tc>
                <a:tc>
                  <a:txBody>
                    <a:bodyPr/>
                    <a:lstStyle/>
                    <a:p>
                      <a:r>
                        <a:rPr lang="en-US" dirty="0"/>
                        <a:t>Apps</a:t>
                      </a:r>
                    </a:p>
                  </a:txBody>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791282" y="1765447"/>
            <a:ext cx="1285517" cy="369332"/>
          </a:xfrm>
          <a:prstGeom prst="rect">
            <a:avLst/>
          </a:prstGeom>
          <a:noFill/>
        </p:spPr>
        <p:txBody>
          <a:bodyPr wrap="square" rtlCol="0">
            <a:spAutoFit/>
          </a:bodyPr>
          <a:lstStyle/>
          <a:p>
            <a:r>
              <a:rPr lang="en-US" dirty="0"/>
              <a:t>Dashboards</a:t>
            </a:r>
          </a:p>
        </p:txBody>
      </p:sp>
      <p:pic>
        <p:nvPicPr>
          <p:cNvPr id="4" name="Picture 3">
            <a:extLst>
              <a:ext uri="{FF2B5EF4-FFF2-40B4-BE49-F238E27FC236}">
                <a16:creationId xmlns:a16="http://schemas.microsoft.com/office/drawing/2014/main" id="{118D7767-C452-4DA2-0B0D-28C757CFB694}"/>
              </a:ext>
            </a:extLst>
          </p:cNvPr>
          <p:cNvPicPr>
            <a:picLocks noChangeAspect="1"/>
          </p:cNvPicPr>
          <p:nvPr/>
        </p:nvPicPr>
        <p:blipFill>
          <a:blip r:embed="rId2"/>
          <a:stretch>
            <a:fillRect/>
          </a:stretch>
        </p:blipFill>
        <p:spPr>
          <a:xfrm>
            <a:off x="2882724" y="2573138"/>
            <a:ext cx="3106572" cy="1412989"/>
          </a:xfrm>
          <a:prstGeom prst="rect">
            <a:avLst/>
          </a:prstGeom>
        </p:spPr>
      </p:pic>
      <p:pic>
        <p:nvPicPr>
          <p:cNvPr id="22" name="Picture 21">
            <a:extLst>
              <a:ext uri="{FF2B5EF4-FFF2-40B4-BE49-F238E27FC236}">
                <a16:creationId xmlns:a16="http://schemas.microsoft.com/office/drawing/2014/main" id="{8543679A-4D8B-D22F-5480-E8C94E1B5A55}"/>
              </a:ext>
            </a:extLst>
          </p:cNvPr>
          <p:cNvPicPr>
            <a:picLocks noChangeAspect="1"/>
          </p:cNvPicPr>
          <p:nvPr/>
        </p:nvPicPr>
        <p:blipFill>
          <a:blip r:embed="rId3"/>
          <a:stretch>
            <a:fillRect/>
          </a:stretch>
        </p:blipFill>
        <p:spPr>
          <a:xfrm>
            <a:off x="6108131" y="2573138"/>
            <a:ext cx="3110609" cy="1412989"/>
          </a:xfrm>
          <a:prstGeom prst="rect">
            <a:avLst/>
          </a:prstGeom>
        </p:spPr>
      </p:pic>
      <p:pic>
        <p:nvPicPr>
          <p:cNvPr id="23" name="Picture 22">
            <a:extLst>
              <a:ext uri="{FF2B5EF4-FFF2-40B4-BE49-F238E27FC236}">
                <a16:creationId xmlns:a16="http://schemas.microsoft.com/office/drawing/2014/main" id="{F069C768-A853-D508-8884-6A7E059A86FA}"/>
              </a:ext>
            </a:extLst>
          </p:cNvPr>
          <p:cNvPicPr>
            <a:picLocks noChangeAspect="1"/>
          </p:cNvPicPr>
          <p:nvPr/>
        </p:nvPicPr>
        <p:blipFill>
          <a:blip r:embed="rId4"/>
          <a:stretch>
            <a:fillRect/>
          </a:stretch>
        </p:blipFill>
        <p:spPr>
          <a:xfrm>
            <a:off x="2882723" y="4089557"/>
            <a:ext cx="3058935" cy="1601287"/>
          </a:xfrm>
          <a:prstGeom prst="rect">
            <a:avLst/>
          </a:prstGeom>
        </p:spPr>
      </p:pic>
      <p:pic>
        <p:nvPicPr>
          <p:cNvPr id="25" name="Picture 24">
            <a:extLst>
              <a:ext uri="{FF2B5EF4-FFF2-40B4-BE49-F238E27FC236}">
                <a16:creationId xmlns:a16="http://schemas.microsoft.com/office/drawing/2014/main" id="{33AD2ABB-767F-8D3F-D8A1-893126A200FA}"/>
              </a:ext>
            </a:extLst>
          </p:cNvPr>
          <p:cNvPicPr>
            <a:picLocks noChangeAspect="1"/>
          </p:cNvPicPr>
          <p:nvPr/>
        </p:nvPicPr>
        <p:blipFill>
          <a:blip r:embed="rId5"/>
          <a:stretch>
            <a:fillRect/>
          </a:stretch>
        </p:blipFill>
        <p:spPr>
          <a:xfrm>
            <a:off x="6089373" y="4022044"/>
            <a:ext cx="3110609" cy="1646404"/>
          </a:xfrm>
          <a:prstGeom prst="rect">
            <a:avLst/>
          </a:prstGeom>
        </p:spPr>
      </p:pic>
      <p:sp>
        <p:nvSpPr>
          <p:cNvPr id="27" name="Rounded Rectangle 26">
            <a:extLst>
              <a:ext uri="{FF2B5EF4-FFF2-40B4-BE49-F238E27FC236}">
                <a16:creationId xmlns:a16="http://schemas.microsoft.com/office/drawing/2014/main" id="{60237E0D-E68A-95C0-648F-1963B012AEA8}"/>
              </a:ext>
            </a:extLst>
          </p:cNvPr>
          <p:cNvSpPr/>
          <p:nvPr/>
        </p:nvSpPr>
        <p:spPr>
          <a:xfrm>
            <a:off x="2960007" y="2248619"/>
            <a:ext cx="4185473" cy="249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4C598302-42F1-D287-FE1C-F024A6ED591E}"/>
              </a:ext>
            </a:extLst>
          </p:cNvPr>
          <p:cNvSpPr/>
          <p:nvPr/>
        </p:nvSpPr>
        <p:spPr>
          <a:xfrm>
            <a:off x="7264901" y="2220946"/>
            <a:ext cx="2207184" cy="2754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dashboard</a:t>
            </a:r>
          </a:p>
        </p:txBody>
      </p:sp>
      <p:pic>
        <p:nvPicPr>
          <p:cNvPr id="29" name="Picture 28" descr="A screenshot of a phone&#10;&#10;Description automatically generated">
            <a:extLst>
              <a:ext uri="{FF2B5EF4-FFF2-40B4-BE49-F238E27FC236}">
                <a16:creationId xmlns:a16="http://schemas.microsoft.com/office/drawing/2014/main" id="{A1AF5CC3-993C-BDA0-3959-434B5053B570}"/>
              </a:ext>
            </a:extLst>
          </p:cNvPr>
          <p:cNvPicPr>
            <a:picLocks noChangeAspect="1"/>
          </p:cNvPicPr>
          <p:nvPr/>
        </p:nvPicPr>
        <p:blipFill>
          <a:blip r:embed="rId6"/>
          <a:stretch>
            <a:fillRect/>
          </a:stretch>
        </p:blipFill>
        <p:spPr>
          <a:xfrm>
            <a:off x="792152" y="827609"/>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A3ED5D49-1D8B-BEF4-1594-44D1CB2716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538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D5CE377-A5A8-9ED4-8590-AB6700042F17}"/>
              </a:ext>
            </a:extLst>
          </p:cNvPr>
          <p:cNvSpPr txBox="1"/>
          <p:nvPr/>
        </p:nvSpPr>
        <p:spPr>
          <a:xfrm>
            <a:off x="2764465" y="1167156"/>
            <a:ext cx="1562986" cy="369332"/>
          </a:xfrm>
          <a:prstGeom prst="rect">
            <a:avLst/>
          </a:prstGeom>
          <a:noFill/>
        </p:spPr>
        <p:txBody>
          <a:bodyPr wrap="square" rtlCol="0">
            <a:spAutoFit/>
          </a:bodyPr>
          <a:lstStyle/>
          <a:p>
            <a:r>
              <a:rPr lang="en-US" dirty="0"/>
              <a:t>FMCG SPACE</a:t>
            </a:r>
          </a:p>
        </p:txBody>
      </p:sp>
      <p:graphicFrame>
        <p:nvGraphicFramePr>
          <p:cNvPr id="35" name="Table 34">
            <a:extLst>
              <a:ext uri="{FF2B5EF4-FFF2-40B4-BE49-F238E27FC236}">
                <a16:creationId xmlns:a16="http://schemas.microsoft.com/office/drawing/2014/main" id="{8ADF6FF4-48AC-33F4-7DC6-E20FF4BACF49}"/>
              </a:ext>
            </a:extLst>
          </p:cNvPr>
          <p:cNvGraphicFramePr>
            <a:graphicFrameLocks noGrp="1"/>
          </p:cNvGraphicFramePr>
          <p:nvPr>
            <p:extLst>
              <p:ext uri="{D42A27DB-BD31-4B8C-83A1-F6EECF244321}">
                <p14:modId xmlns:p14="http://schemas.microsoft.com/office/powerpoint/2010/main" val="95581211"/>
              </p:ext>
            </p:extLst>
          </p:nvPr>
        </p:nvGraphicFramePr>
        <p:xfrm>
          <a:off x="2764465" y="1765447"/>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r>
                        <a:rPr lang="en-US" dirty="0"/>
                        <a:t>Dashboards</a:t>
                      </a:r>
                    </a:p>
                  </a:txBody>
                  <a:tcPr>
                    <a:solidFill>
                      <a:schemeClr val="bg2">
                        <a:lumMod val="50000"/>
                      </a:schemeClr>
                    </a:solidFill>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36" name="TextBox 35">
            <a:extLst>
              <a:ext uri="{FF2B5EF4-FFF2-40B4-BE49-F238E27FC236}">
                <a16:creationId xmlns:a16="http://schemas.microsoft.com/office/drawing/2014/main" id="{20A1952E-3207-5CD3-95C7-8F918E87DE32}"/>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38" name="Rounded Rectangle 37">
            <a:extLst>
              <a:ext uri="{FF2B5EF4-FFF2-40B4-BE49-F238E27FC236}">
                <a16:creationId xmlns:a16="http://schemas.microsoft.com/office/drawing/2014/main" id="{6B6E654D-5694-5AEB-E99E-5C661C2EEB4A}"/>
              </a:ext>
            </a:extLst>
          </p:cNvPr>
          <p:cNvSpPr/>
          <p:nvPr/>
        </p:nvSpPr>
        <p:spPr>
          <a:xfrm>
            <a:off x="3093740" y="5239225"/>
            <a:ext cx="4475075" cy="2931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a:extLst>
              <a:ext uri="{FF2B5EF4-FFF2-40B4-BE49-F238E27FC236}">
                <a16:creationId xmlns:a16="http://schemas.microsoft.com/office/drawing/2014/main" id="{D7A6114C-4D7B-D7FE-E71C-A7F5BAE33DC5}"/>
              </a:ext>
            </a:extLst>
          </p:cNvPr>
          <p:cNvSpPr/>
          <p:nvPr/>
        </p:nvSpPr>
        <p:spPr>
          <a:xfrm>
            <a:off x="7711544" y="5239225"/>
            <a:ext cx="969541" cy="3426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Search</a:t>
            </a:r>
          </a:p>
        </p:txBody>
      </p:sp>
      <p:pic>
        <p:nvPicPr>
          <p:cNvPr id="40" name="Picture 39">
            <a:extLst>
              <a:ext uri="{FF2B5EF4-FFF2-40B4-BE49-F238E27FC236}">
                <a16:creationId xmlns:a16="http://schemas.microsoft.com/office/drawing/2014/main" id="{205A23DA-472F-8682-FE58-BCE6BCCDEA13}"/>
              </a:ext>
            </a:extLst>
          </p:cNvPr>
          <p:cNvPicPr>
            <a:picLocks noChangeAspect="1"/>
          </p:cNvPicPr>
          <p:nvPr/>
        </p:nvPicPr>
        <p:blipFill>
          <a:blip r:embed="rId2"/>
          <a:stretch>
            <a:fillRect/>
          </a:stretch>
        </p:blipFill>
        <p:spPr>
          <a:xfrm>
            <a:off x="6581529" y="2760489"/>
            <a:ext cx="2872346" cy="1961225"/>
          </a:xfrm>
          <a:prstGeom prst="rect">
            <a:avLst/>
          </a:prstGeom>
        </p:spPr>
      </p:pic>
      <p:pic>
        <p:nvPicPr>
          <p:cNvPr id="41" name="Picture 40">
            <a:extLst>
              <a:ext uri="{FF2B5EF4-FFF2-40B4-BE49-F238E27FC236}">
                <a16:creationId xmlns:a16="http://schemas.microsoft.com/office/drawing/2014/main" id="{0960D770-C2D2-56C8-4010-A3F15B9384D1}"/>
              </a:ext>
            </a:extLst>
          </p:cNvPr>
          <p:cNvPicPr>
            <a:picLocks noChangeAspect="1"/>
          </p:cNvPicPr>
          <p:nvPr/>
        </p:nvPicPr>
        <p:blipFill>
          <a:blip r:embed="rId3"/>
          <a:stretch>
            <a:fillRect/>
          </a:stretch>
        </p:blipFill>
        <p:spPr>
          <a:xfrm>
            <a:off x="2831050" y="2743361"/>
            <a:ext cx="2872347" cy="2181990"/>
          </a:xfrm>
          <a:prstGeom prst="rect">
            <a:avLst/>
          </a:prstGeom>
        </p:spPr>
      </p:pic>
      <p:pic>
        <p:nvPicPr>
          <p:cNvPr id="42" name="Picture 41" descr="A screenshot of a phone&#10;&#10;Description automatically generated">
            <a:extLst>
              <a:ext uri="{FF2B5EF4-FFF2-40B4-BE49-F238E27FC236}">
                <a16:creationId xmlns:a16="http://schemas.microsoft.com/office/drawing/2014/main" id="{F39FA333-051F-E857-41B2-38C4286B63F2}"/>
              </a:ext>
            </a:extLst>
          </p:cNvPr>
          <p:cNvPicPr>
            <a:picLocks noChangeAspect="1"/>
          </p:cNvPicPr>
          <p:nvPr/>
        </p:nvPicPr>
        <p:blipFill>
          <a:blip r:embed="rId4"/>
          <a:stretch>
            <a:fillRect/>
          </a:stretch>
        </p:blipFill>
        <p:spPr>
          <a:xfrm>
            <a:off x="794645" y="855501"/>
            <a:ext cx="1626737" cy="5422457"/>
          </a:xfrm>
          <a:prstGeom prst="rect">
            <a:avLst/>
          </a:prstGeom>
        </p:spPr>
      </p:pic>
      <p:pic>
        <p:nvPicPr>
          <p:cNvPr id="3" name="Picture 2" descr="settings&quot; Icon - Download for free – Iconduck">
            <a:extLst>
              <a:ext uri="{FF2B5EF4-FFF2-40B4-BE49-F238E27FC236}">
                <a16:creationId xmlns:a16="http://schemas.microsoft.com/office/drawing/2014/main" id="{401DF861-C5E9-774A-202D-70BEBEC51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035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19FE-A48B-B1C7-7383-C089B4CBFBAC}"/>
              </a:ext>
            </a:extLst>
          </p:cNvPr>
          <p:cNvSpPr>
            <a:spLocks noGrp="1"/>
          </p:cNvSpPr>
          <p:nvPr>
            <p:ph type="title"/>
          </p:nvPr>
        </p:nvSpPr>
        <p:spPr>
          <a:xfrm>
            <a:off x="754117" y="2272642"/>
            <a:ext cx="10515600" cy="1325563"/>
          </a:xfrm>
        </p:spPr>
        <p:txBody>
          <a:bodyPr/>
          <a:lstStyle/>
          <a:p>
            <a:r>
              <a:rPr lang="en-US" dirty="0"/>
              <a:t>FMCG Space ( Apps tab) – phase-2</a:t>
            </a:r>
          </a:p>
        </p:txBody>
      </p:sp>
      <p:sp>
        <p:nvSpPr>
          <p:cNvPr id="3" name="Content Placeholder 2">
            <a:extLst>
              <a:ext uri="{FF2B5EF4-FFF2-40B4-BE49-F238E27FC236}">
                <a16:creationId xmlns:a16="http://schemas.microsoft.com/office/drawing/2014/main" id="{535B1E86-18D8-B56A-4FB4-2F46F01ACB9D}"/>
              </a:ext>
            </a:extLst>
          </p:cNvPr>
          <p:cNvSpPr>
            <a:spLocks noGrp="1"/>
          </p:cNvSpPr>
          <p:nvPr>
            <p:ph idx="1"/>
          </p:nvPr>
        </p:nvSpPr>
        <p:spPr>
          <a:xfrm>
            <a:off x="754117" y="3328604"/>
            <a:ext cx="10515600" cy="539203"/>
          </a:xfrm>
        </p:spPr>
        <p:txBody>
          <a:bodyPr>
            <a:normAutofit fontScale="70000" lnSpcReduction="20000"/>
          </a:bodyPr>
          <a:lstStyle/>
          <a:p>
            <a:pPr marL="0" indent="0">
              <a:buNone/>
            </a:pPr>
            <a:r>
              <a:rPr lang="en-US" dirty="0"/>
              <a:t>In this section user can use different AI based productivity apps ( for example an app to generate an email content / or create a ppt slide)</a:t>
            </a:r>
          </a:p>
        </p:txBody>
      </p:sp>
    </p:spTree>
    <p:extLst>
      <p:ext uri="{BB962C8B-B14F-4D97-AF65-F5344CB8AC3E}">
        <p14:creationId xmlns:p14="http://schemas.microsoft.com/office/powerpoint/2010/main" val="2729682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014729"/>
            <a:ext cx="7215905" cy="4990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D5CE377-A5A8-9ED4-8590-AB6700042F17}"/>
              </a:ext>
            </a:extLst>
          </p:cNvPr>
          <p:cNvSpPr txBox="1"/>
          <p:nvPr/>
        </p:nvSpPr>
        <p:spPr>
          <a:xfrm>
            <a:off x="2764465" y="1167156"/>
            <a:ext cx="1562986" cy="369332"/>
          </a:xfrm>
          <a:prstGeom prst="rect">
            <a:avLst/>
          </a:prstGeom>
          <a:noFill/>
        </p:spPr>
        <p:txBody>
          <a:bodyPr wrap="square" rtlCol="0">
            <a:spAutoFit/>
          </a:bodyPr>
          <a:lstStyle/>
          <a:p>
            <a:r>
              <a:rPr lang="en-US" dirty="0"/>
              <a:t>FMCG SPACE</a:t>
            </a:r>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210185" y="2477048"/>
            <a:ext cx="0" cy="3296093"/>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1A410E-F220-CC5D-E0BF-ED871EAA4D6A}"/>
              </a:ext>
            </a:extLst>
          </p:cNvPr>
          <p:cNvSpPr txBox="1"/>
          <p:nvPr/>
        </p:nvSpPr>
        <p:spPr>
          <a:xfrm>
            <a:off x="2967301" y="2477048"/>
            <a:ext cx="1424762" cy="369332"/>
          </a:xfrm>
          <a:prstGeom prst="rect">
            <a:avLst/>
          </a:prstGeom>
          <a:noFill/>
        </p:spPr>
        <p:txBody>
          <a:bodyPr wrap="square" rtlCol="0">
            <a:spAutoFit/>
          </a:bodyPr>
          <a:lstStyle/>
          <a:p>
            <a:r>
              <a:rPr lang="en-US" dirty="0"/>
              <a:t>Featured</a:t>
            </a:r>
          </a:p>
        </p:txBody>
      </p:sp>
      <p:pic>
        <p:nvPicPr>
          <p:cNvPr id="29" name="Picture 28" descr="A black text on a white background&#10;&#10;Description automatically generated">
            <a:extLst>
              <a:ext uri="{FF2B5EF4-FFF2-40B4-BE49-F238E27FC236}">
                <a16:creationId xmlns:a16="http://schemas.microsoft.com/office/drawing/2014/main" id="{8441C5F0-39D7-D538-6003-E056B5E1DDB7}"/>
              </a:ext>
            </a:extLst>
          </p:cNvPr>
          <p:cNvPicPr>
            <a:picLocks noChangeAspect="1"/>
          </p:cNvPicPr>
          <p:nvPr/>
        </p:nvPicPr>
        <p:blipFill>
          <a:blip r:embed="rId2"/>
          <a:stretch>
            <a:fillRect/>
          </a:stretch>
        </p:blipFill>
        <p:spPr>
          <a:xfrm>
            <a:off x="4374042" y="2588860"/>
            <a:ext cx="1545119" cy="515040"/>
          </a:xfrm>
          <a:prstGeom prst="rect">
            <a:avLst/>
          </a:prstGeom>
        </p:spPr>
      </p:pic>
      <p:sp>
        <p:nvSpPr>
          <p:cNvPr id="30" name="TextBox 29">
            <a:extLst>
              <a:ext uri="{FF2B5EF4-FFF2-40B4-BE49-F238E27FC236}">
                <a16:creationId xmlns:a16="http://schemas.microsoft.com/office/drawing/2014/main" id="{189CE496-F23B-1498-C2F0-C1D57FED943B}"/>
              </a:ext>
            </a:extLst>
          </p:cNvPr>
          <p:cNvSpPr txBox="1"/>
          <p:nvPr/>
        </p:nvSpPr>
        <p:spPr>
          <a:xfrm>
            <a:off x="4392063" y="3048619"/>
            <a:ext cx="1625966" cy="338554"/>
          </a:xfrm>
          <a:prstGeom prst="rect">
            <a:avLst/>
          </a:prstGeom>
          <a:noFill/>
        </p:spPr>
        <p:txBody>
          <a:bodyPr wrap="square" rtlCol="0">
            <a:spAutoFit/>
          </a:bodyPr>
          <a:lstStyle/>
          <a:p>
            <a:r>
              <a:rPr lang="en-US" sz="800" dirty="0"/>
              <a:t>Create professional presentations from your data</a:t>
            </a:r>
          </a:p>
        </p:txBody>
      </p:sp>
      <p:pic>
        <p:nvPicPr>
          <p:cNvPr id="9222" name="Picture 6" descr="Add button Special Lineal icon">
            <a:extLst>
              <a:ext uri="{FF2B5EF4-FFF2-40B4-BE49-F238E27FC236}">
                <a16:creationId xmlns:a16="http://schemas.microsoft.com/office/drawing/2014/main" id="{AE34C965-2764-1D5B-26F6-01739802D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3672" y="3270174"/>
            <a:ext cx="233998" cy="23399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04DF8618-28B1-D9FD-B34B-EAF56D884834}"/>
              </a:ext>
            </a:extLst>
          </p:cNvPr>
          <p:cNvPicPr>
            <a:picLocks noChangeAspect="1"/>
          </p:cNvPicPr>
          <p:nvPr/>
        </p:nvPicPr>
        <p:blipFill>
          <a:blip r:embed="rId4"/>
          <a:stretch>
            <a:fillRect/>
          </a:stretch>
        </p:blipFill>
        <p:spPr>
          <a:xfrm>
            <a:off x="6494256" y="2728199"/>
            <a:ext cx="863600" cy="139700"/>
          </a:xfrm>
          <a:prstGeom prst="rect">
            <a:avLst/>
          </a:prstGeom>
        </p:spPr>
      </p:pic>
      <p:sp>
        <p:nvSpPr>
          <p:cNvPr id="33" name="TextBox 32">
            <a:extLst>
              <a:ext uri="{FF2B5EF4-FFF2-40B4-BE49-F238E27FC236}">
                <a16:creationId xmlns:a16="http://schemas.microsoft.com/office/drawing/2014/main" id="{A2217E15-2CEE-04ED-926C-9B8D54A28BA7}"/>
              </a:ext>
            </a:extLst>
          </p:cNvPr>
          <p:cNvSpPr txBox="1"/>
          <p:nvPr/>
        </p:nvSpPr>
        <p:spPr>
          <a:xfrm>
            <a:off x="6289124" y="3061829"/>
            <a:ext cx="1514227" cy="723275"/>
          </a:xfrm>
          <a:prstGeom prst="rect">
            <a:avLst/>
          </a:prstGeom>
          <a:noFill/>
        </p:spPr>
        <p:txBody>
          <a:bodyPr wrap="square" rtlCol="0">
            <a:spAutoFit/>
          </a:bodyPr>
          <a:lstStyle/>
          <a:p>
            <a:r>
              <a:rPr lang="en-IN" sz="500" b="0" i="0" dirty="0">
                <a:solidFill>
                  <a:srgbClr val="000000"/>
                </a:solidFill>
                <a:effectLst/>
                <a:latin typeface="Montserrat" panose="020F0502020204030204" pitchFamily="34" charset="0"/>
              </a:rPr>
              <a:t>Fully personalized and automated outreach    with an AI scheduler to book meetings for you.</a:t>
            </a:r>
            <a:br>
              <a:rPr lang="en-IN" sz="800" dirty="0"/>
            </a:br>
            <a:endParaRPr lang="en-US" sz="800" dirty="0"/>
          </a:p>
          <a:p>
            <a:endParaRPr lang="en-US" dirty="0"/>
          </a:p>
        </p:txBody>
      </p:sp>
      <p:pic>
        <p:nvPicPr>
          <p:cNvPr id="34" name="Picture 6" descr="Add button Special Lineal icon">
            <a:extLst>
              <a:ext uri="{FF2B5EF4-FFF2-40B4-BE49-F238E27FC236}">
                <a16:creationId xmlns:a16="http://schemas.microsoft.com/office/drawing/2014/main" id="{E0D45D08-3103-CFEF-7D6E-AE5A01D8E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857" y="3337225"/>
            <a:ext cx="233998" cy="2339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5"/>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944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014729"/>
            <a:ext cx="7215905" cy="4990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D5CE377-A5A8-9ED4-8590-AB6700042F17}"/>
              </a:ext>
            </a:extLst>
          </p:cNvPr>
          <p:cNvSpPr txBox="1"/>
          <p:nvPr/>
        </p:nvSpPr>
        <p:spPr>
          <a:xfrm>
            <a:off x="2764465" y="1167156"/>
            <a:ext cx="1562986" cy="369332"/>
          </a:xfrm>
          <a:prstGeom prst="rect">
            <a:avLst/>
          </a:prstGeom>
          <a:noFill/>
        </p:spPr>
        <p:txBody>
          <a:bodyPr wrap="square" rtlCol="0">
            <a:spAutoFit/>
          </a:bodyPr>
          <a:lstStyle/>
          <a:p>
            <a:r>
              <a:rPr lang="en-US" dirty="0"/>
              <a:t>FMCG SPACE</a:t>
            </a:r>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b="1"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pic>
        <p:nvPicPr>
          <p:cNvPr id="24" name="Picture 23" descr="A screenshot of a phone&#10;&#10;Description automatically generated">
            <a:extLst>
              <a:ext uri="{FF2B5EF4-FFF2-40B4-BE49-F238E27FC236}">
                <a16:creationId xmlns:a16="http://schemas.microsoft.com/office/drawing/2014/main" id="{6173928C-79A3-08D4-321C-6FCB574E0633}"/>
              </a:ext>
            </a:extLst>
          </p:cNvPr>
          <p:cNvPicPr>
            <a:picLocks noChangeAspect="1"/>
          </p:cNvPicPr>
          <p:nvPr/>
        </p:nvPicPr>
        <p:blipFill>
          <a:blip r:embed="rId4"/>
          <a:stretch>
            <a:fillRect/>
          </a:stretch>
        </p:blipFill>
        <p:spPr>
          <a:xfrm>
            <a:off x="4549325" y="2957795"/>
            <a:ext cx="5081243" cy="1414508"/>
          </a:xfrm>
          <a:prstGeom prst="rect">
            <a:avLst/>
          </a:prstGeom>
        </p:spPr>
      </p:pic>
    </p:spTree>
    <p:extLst>
      <p:ext uri="{BB962C8B-B14F-4D97-AF65-F5344CB8AC3E}">
        <p14:creationId xmlns:p14="http://schemas.microsoft.com/office/powerpoint/2010/main" val="2369998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014729"/>
            <a:ext cx="7215905" cy="4990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D5CE377-A5A8-9ED4-8590-AB6700042F17}"/>
              </a:ext>
            </a:extLst>
          </p:cNvPr>
          <p:cNvSpPr txBox="1"/>
          <p:nvPr/>
        </p:nvSpPr>
        <p:spPr>
          <a:xfrm>
            <a:off x="2764465" y="1167156"/>
            <a:ext cx="1562986" cy="369332"/>
          </a:xfrm>
          <a:prstGeom prst="rect">
            <a:avLst/>
          </a:prstGeom>
          <a:noFill/>
        </p:spPr>
        <p:txBody>
          <a:bodyPr wrap="square" rtlCol="0">
            <a:spAutoFit/>
          </a:bodyPr>
          <a:lstStyle/>
          <a:p>
            <a:r>
              <a:rPr lang="en-US" dirty="0"/>
              <a:t>FMCG SPACE</a:t>
            </a:r>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b="1"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pic>
        <p:nvPicPr>
          <p:cNvPr id="24" name="Picture 23" descr="A screenshot of a phone&#10;&#10;Description automatically generated">
            <a:extLst>
              <a:ext uri="{FF2B5EF4-FFF2-40B4-BE49-F238E27FC236}">
                <a16:creationId xmlns:a16="http://schemas.microsoft.com/office/drawing/2014/main" id="{6173928C-79A3-08D4-321C-6FCB574E0633}"/>
              </a:ext>
            </a:extLst>
          </p:cNvPr>
          <p:cNvPicPr>
            <a:picLocks noChangeAspect="1"/>
          </p:cNvPicPr>
          <p:nvPr/>
        </p:nvPicPr>
        <p:blipFill>
          <a:blip r:embed="rId4"/>
          <a:stretch>
            <a:fillRect/>
          </a:stretch>
        </p:blipFill>
        <p:spPr>
          <a:xfrm>
            <a:off x="4549325" y="2957795"/>
            <a:ext cx="5081243" cy="1414508"/>
          </a:xfrm>
          <a:prstGeom prst="rect">
            <a:avLst/>
          </a:prstGeom>
        </p:spPr>
      </p:pic>
      <p:pic>
        <p:nvPicPr>
          <p:cNvPr id="25" name="Picture 24" descr="A screen shot of a computer&#10;&#10;Description automatically generated">
            <a:extLst>
              <a:ext uri="{FF2B5EF4-FFF2-40B4-BE49-F238E27FC236}">
                <a16:creationId xmlns:a16="http://schemas.microsoft.com/office/drawing/2014/main" id="{991F5552-1B87-B83D-B199-E21D0D4A5D77}"/>
              </a:ext>
            </a:extLst>
          </p:cNvPr>
          <p:cNvPicPr>
            <a:picLocks noChangeAspect="1"/>
          </p:cNvPicPr>
          <p:nvPr/>
        </p:nvPicPr>
        <p:blipFill>
          <a:blip r:embed="rId5"/>
          <a:stretch>
            <a:fillRect/>
          </a:stretch>
        </p:blipFill>
        <p:spPr>
          <a:xfrm>
            <a:off x="4465085" y="2573188"/>
            <a:ext cx="5324567" cy="2655732"/>
          </a:xfrm>
          <a:prstGeom prst="rect">
            <a:avLst/>
          </a:prstGeom>
        </p:spPr>
      </p:pic>
    </p:spTree>
    <p:extLst>
      <p:ext uri="{BB962C8B-B14F-4D97-AF65-F5344CB8AC3E}">
        <p14:creationId xmlns:p14="http://schemas.microsoft.com/office/powerpoint/2010/main" val="1938534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014729"/>
            <a:ext cx="7215905" cy="49907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D5CE377-A5A8-9ED4-8590-AB6700042F17}"/>
              </a:ext>
            </a:extLst>
          </p:cNvPr>
          <p:cNvSpPr txBox="1"/>
          <p:nvPr/>
        </p:nvSpPr>
        <p:spPr>
          <a:xfrm>
            <a:off x="2764465" y="1167156"/>
            <a:ext cx="1562986" cy="369332"/>
          </a:xfrm>
          <a:prstGeom prst="rect">
            <a:avLst/>
          </a:prstGeom>
          <a:noFill/>
        </p:spPr>
        <p:txBody>
          <a:bodyPr wrap="square" rtlCol="0">
            <a:spAutoFit/>
          </a:bodyPr>
          <a:lstStyle/>
          <a:p>
            <a:r>
              <a:rPr lang="en-US" dirty="0"/>
              <a:t>FMCG SPACE</a:t>
            </a:r>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spTree>
    <p:extLst>
      <p:ext uri="{BB962C8B-B14F-4D97-AF65-F5344CB8AC3E}">
        <p14:creationId xmlns:p14="http://schemas.microsoft.com/office/powerpoint/2010/main" val="519163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19FE-A48B-B1C7-7383-C089B4CBFBAC}"/>
              </a:ext>
            </a:extLst>
          </p:cNvPr>
          <p:cNvSpPr>
            <a:spLocks noGrp="1"/>
          </p:cNvSpPr>
          <p:nvPr>
            <p:ph type="title"/>
          </p:nvPr>
        </p:nvSpPr>
        <p:spPr>
          <a:xfrm>
            <a:off x="754117" y="2272642"/>
            <a:ext cx="10515600" cy="1325563"/>
          </a:xfrm>
        </p:spPr>
        <p:txBody>
          <a:bodyPr/>
          <a:lstStyle/>
          <a:p>
            <a:r>
              <a:rPr lang="en-US" dirty="0"/>
              <a:t>Settings</a:t>
            </a:r>
          </a:p>
        </p:txBody>
      </p:sp>
      <p:sp>
        <p:nvSpPr>
          <p:cNvPr id="3" name="Content Placeholder 2">
            <a:extLst>
              <a:ext uri="{FF2B5EF4-FFF2-40B4-BE49-F238E27FC236}">
                <a16:creationId xmlns:a16="http://schemas.microsoft.com/office/drawing/2014/main" id="{535B1E86-18D8-B56A-4FB4-2F46F01ACB9D}"/>
              </a:ext>
            </a:extLst>
          </p:cNvPr>
          <p:cNvSpPr>
            <a:spLocks noGrp="1"/>
          </p:cNvSpPr>
          <p:nvPr>
            <p:ph idx="1"/>
          </p:nvPr>
        </p:nvSpPr>
        <p:spPr>
          <a:xfrm>
            <a:off x="754117" y="3328604"/>
            <a:ext cx="10515600" cy="539203"/>
          </a:xfrm>
        </p:spPr>
        <p:txBody>
          <a:bodyPr>
            <a:normAutofit/>
          </a:bodyPr>
          <a:lstStyle/>
          <a:p>
            <a:pPr marL="0" indent="0">
              <a:buNone/>
            </a:pPr>
            <a:endParaRPr lang="en-US" dirty="0"/>
          </a:p>
        </p:txBody>
      </p:sp>
    </p:spTree>
    <p:extLst>
      <p:ext uri="{BB962C8B-B14F-4D97-AF65-F5344CB8AC3E}">
        <p14:creationId xmlns:p14="http://schemas.microsoft.com/office/powerpoint/2010/main" val="1434517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751793"/>
            <a:ext cx="7215905" cy="42536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pic>
        <p:nvPicPr>
          <p:cNvPr id="25" name="Picture 24" descr="A screenshot of a computer&#10;&#10;Description automatically generated">
            <a:extLst>
              <a:ext uri="{FF2B5EF4-FFF2-40B4-BE49-F238E27FC236}">
                <a16:creationId xmlns:a16="http://schemas.microsoft.com/office/drawing/2014/main" id="{C4B0ADFA-B318-6D14-0AD4-08EF77ACD5FA}"/>
              </a:ext>
            </a:extLst>
          </p:cNvPr>
          <p:cNvPicPr>
            <a:picLocks noChangeAspect="1"/>
          </p:cNvPicPr>
          <p:nvPr/>
        </p:nvPicPr>
        <p:blipFill>
          <a:blip r:embed="rId7"/>
          <a:stretch>
            <a:fillRect/>
          </a:stretch>
        </p:blipFill>
        <p:spPr>
          <a:xfrm>
            <a:off x="850023" y="967267"/>
            <a:ext cx="9268051" cy="4403519"/>
          </a:xfrm>
          <a:prstGeom prst="rect">
            <a:avLst/>
          </a:prstGeom>
        </p:spPr>
      </p:pic>
    </p:spTree>
    <p:extLst>
      <p:ext uri="{BB962C8B-B14F-4D97-AF65-F5344CB8AC3E}">
        <p14:creationId xmlns:p14="http://schemas.microsoft.com/office/powerpoint/2010/main" val="2313169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751793"/>
            <a:ext cx="7215905" cy="42536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sp>
        <p:nvSpPr>
          <p:cNvPr id="12" name="Rectangle 11">
            <a:extLst>
              <a:ext uri="{FF2B5EF4-FFF2-40B4-BE49-F238E27FC236}">
                <a16:creationId xmlns:a16="http://schemas.microsoft.com/office/drawing/2014/main" id="{E512F098-16C7-02C9-5A46-7EA3FD256323}"/>
              </a:ext>
            </a:extLst>
          </p:cNvPr>
          <p:cNvSpPr/>
          <p:nvPr/>
        </p:nvSpPr>
        <p:spPr>
          <a:xfrm>
            <a:off x="810964" y="1584320"/>
            <a:ext cx="1765502" cy="4647835"/>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D0B885-1BBE-7A3F-AB1E-C658BC2843A4}"/>
              </a:ext>
            </a:extLst>
          </p:cNvPr>
          <p:cNvSpPr/>
          <p:nvPr/>
        </p:nvSpPr>
        <p:spPr>
          <a:xfrm>
            <a:off x="2590562" y="1064045"/>
            <a:ext cx="7215906" cy="4926298"/>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A5CCCCF-BF14-780D-C1A3-3B1DEDF9A772}"/>
              </a:ext>
            </a:extLst>
          </p:cNvPr>
          <p:cNvSpPr txBox="1"/>
          <p:nvPr/>
        </p:nvSpPr>
        <p:spPr>
          <a:xfrm>
            <a:off x="912532" y="1654732"/>
            <a:ext cx="1129119" cy="369332"/>
          </a:xfrm>
          <a:prstGeom prst="rect">
            <a:avLst/>
          </a:prstGeom>
          <a:noFill/>
        </p:spPr>
        <p:txBody>
          <a:bodyPr wrap="square" rtlCol="0">
            <a:spAutoFit/>
          </a:bodyPr>
          <a:lstStyle/>
          <a:p>
            <a:r>
              <a:rPr lang="en-US" dirty="0"/>
              <a:t>Settings</a:t>
            </a:r>
          </a:p>
        </p:txBody>
      </p:sp>
      <p:pic>
        <p:nvPicPr>
          <p:cNvPr id="35" name="Picture 34" descr="A screenshot of a social media account&#10;&#10;Description automatically generated">
            <a:extLst>
              <a:ext uri="{FF2B5EF4-FFF2-40B4-BE49-F238E27FC236}">
                <a16:creationId xmlns:a16="http://schemas.microsoft.com/office/drawing/2014/main" id="{A6E631D7-B1A6-1452-3A0A-C7E9870BC6D6}"/>
              </a:ext>
            </a:extLst>
          </p:cNvPr>
          <p:cNvPicPr>
            <a:picLocks noChangeAspect="1"/>
          </p:cNvPicPr>
          <p:nvPr/>
        </p:nvPicPr>
        <p:blipFill>
          <a:blip r:embed="rId7"/>
          <a:stretch>
            <a:fillRect/>
          </a:stretch>
        </p:blipFill>
        <p:spPr>
          <a:xfrm>
            <a:off x="848643" y="2219594"/>
            <a:ext cx="1672674" cy="1415340"/>
          </a:xfrm>
          <a:prstGeom prst="rect">
            <a:avLst/>
          </a:prstGeom>
        </p:spPr>
      </p:pic>
      <p:pic>
        <p:nvPicPr>
          <p:cNvPr id="38" name="Picture 37" descr="A screenshot of a phone&#10;&#10;Description automatically generated">
            <a:extLst>
              <a:ext uri="{FF2B5EF4-FFF2-40B4-BE49-F238E27FC236}">
                <a16:creationId xmlns:a16="http://schemas.microsoft.com/office/drawing/2014/main" id="{E4E09928-ECC2-E888-85C3-7263943AD74E}"/>
              </a:ext>
            </a:extLst>
          </p:cNvPr>
          <p:cNvPicPr>
            <a:picLocks noChangeAspect="1"/>
          </p:cNvPicPr>
          <p:nvPr/>
        </p:nvPicPr>
        <p:blipFill>
          <a:blip r:embed="rId8"/>
          <a:stretch>
            <a:fillRect/>
          </a:stretch>
        </p:blipFill>
        <p:spPr>
          <a:xfrm>
            <a:off x="847807" y="3717932"/>
            <a:ext cx="1666191" cy="1611337"/>
          </a:xfrm>
          <a:prstGeom prst="rect">
            <a:avLst/>
          </a:prstGeom>
        </p:spPr>
      </p:pic>
      <p:pic>
        <p:nvPicPr>
          <p:cNvPr id="40" name="Picture 39" descr="A screenshot of a computer&#10;&#10;Description automatically generated">
            <a:extLst>
              <a:ext uri="{FF2B5EF4-FFF2-40B4-BE49-F238E27FC236}">
                <a16:creationId xmlns:a16="http://schemas.microsoft.com/office/drawing/2014/main" id="{10A9705B-6731-02FC-06EC-AF9FAAFC2DB2}"/>
              </a:ext>
            </a:extLst>
          </p:cNvPr>
          <p:cNvPicPr>
            <a:picLocks noChangeAspect="1"/>
          </p:cNvPicPr>
          <p:nvPr/>
        </p:nvPicPr>
        <p:blipFill>
          <a:blip r:embed="rId9"/>
          <a:stretch>
            <a:fillRect/>
          </a:stretch>
        </p:blipFill>
        <p:spPr>
          <a:xfrm>
            <a:off x="2578723" y="1587519"/>
            <a:ext cx="7214635" cy="4467567"/>
          </a:xfrm>
          <a:prstGeom prst="rect">
            <a:avLst/>
          </a:prstGeom>
        </p:spPr>
      </p:pic>
    </p:spTree>
    <p:extLst>
      <p:ext uri="{BB962C8B-B14F-4D97-AF65-F5344CB8AC3E}">
        <p14:creationId xmlns:p14="http://schemas.microsoft.com/office/powerpoint/2010/main" val="114161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3883-ABAA-09A4-95DE-A947A13B7EEF}"/>
              </a:ext>
            </a:extLst>
          </p:cNvPr>
          <p:cNvSpPr>
            <a:spLocks noGrp="1"/>
          </p:cNvSpPr>
          <p:nvPr>
            <p:ph type="title"/>
          </p:nvPr>
        </p:nvSpPr>
        <p:spPr/>
        <p:txBody>
          <a:bodyPr/>
          <a:lstStyle/>
          <a:p>
            <a:r>
              <a:rPr lang="en-US" dirty="0"/>
              <a:t>Product flow ( high level)</a:t>
            </a:r>
          </a:p>
        </p:txBody>
      </p:sp>
      <p:sp>
        <p:nvSpPr>
          <p:cNvPr id="3" name="Content Placeholder 2">
            <a:extLst>
              <a:ext uri="{FF2B5EF4-FFF2-40B4-BE49-F238E27FC236}">
                <a16:creationId xmlns:a16="http://schemas.microsoft.com/office/drawing/2014/main" id="{9BB7A655-A9DE-F2C0-D7C3-A6DF67F6735D}"/>
              </a:ext>
            </a:extLst>
          </p:cNvPr>
          <p:cNvSpPr>
            <a:spLocks noGrp="1"/>
          </p:cNvSpPr>
          <p:nvPr>
            <p:ph idx="1"/>
          </p:nvPr>
        </p:nvSpPr>
        <p:spPr>
          <a:xfrm>
            <a:off x="838200" y="1690688"/>
            <a:ext cx="10515600" cy="4351338"/>
          </a:xfrm>
        </p:spPr>
        <p:txBody>
          <a:bodyPr>
            <a:normAutofit lnSpcReduction="10000"/>
          </a:bodyPr>
          <a:lstStyle/>
          <a:p>
            <a:r>
              <a:rPr lang="en-US" dirty="0"/>
              <a:t>Register on hubspace.co</a:t>
            </a:r>
          </a:p>
          <a:p>
            <a:r>
              <a:rPr lang="en-US" dirty="0"/>
              <a:t>Signup for trial</a:t>
            </a:r>
          </a:p>
          <a:p>
            <a:r>
              <a:rPr lang="en-US" dirty="0"/>
              <a:t>Create first Space</a:t>
            </a:r>
          </a:p>
          <a:p>
            <a:pPr marL="0" indent="0">
              <a:buNone/>
            </a:pPr>
            <a:r>
              <a:rPr lang="en-US" dirty="0"/>
              <a:t>    - Give a name to the space</a:t>
            </a:r>
          </a:p>
          <a:p>
            <a:pPr marL="0" indent="0">
              <a:buNone/>
            </a:pPr>
            <a:r>
              <a:rPr lang="en-US" dirty="0"/>
              <a:t>    - Add integrations</a:t>
            </a:r>
          </a:p>
          <a:p>
            <a:r>
              <a:rPr lang="en-US" dirty="0"/>
              <a:t>Space </a:t>
            </a:r>
          </a:p>
          <a:p>
            <a:pPr marL="0" indent="0">
              <a:buNone/>
            </a:pPr>
            <a:r>
              <a:rPr lang="en-US" dirty="0"/>
              <a:t>   - Search</a:t>
            </a:r>
          </a:p>
          <a:p>
            <a:pPr marL="0" indent="0">
              <a:buNone/>
            </a:pPr>
            <a:r>
              <a:rPr lang="en-US" dirty="0"/>
              <a:t>   - Dashboards &amp; Insights ( Create and pin)</a:t>
            </a:r>
          </a:p>
          <a:p>
            <a:pPr marL="0" indent="0">
              <a:buNone/>
            </a:pPr>
            <a:r>
              <a:rPr lang="en-US" dirty="0"/>
              <a:t>   - Apps</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78308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751793"/>
            <a:ext cx="7215905" cy="42536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sp>
        <p:nvSpPr>
          <p:cNvPr id="12" name="Rectangle 11">
            <a:extLst>
              <a:ext uri="{FF2B5EF4-FFF2-40B4-BE49-F238E27FC236}">
                <a16:creationId xmlns:a16="http://schemas.microsoft.com/office/drawing/2014/main" id="{E512F098-16C7-02C9-5A46-7EA3FD256323}"/>
              </a:ext>
            </a:extLst>
          </p:cNvPr>
          <p:cNvSpPr/>
          <p:nvPr/>
        </p:nvSpPr>
        <p:spPr>
          <a:xfrm>
            <a:off x="810964" y="1584320"/>
            <a:ext cx="1765502" cy="4647835"/>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D0B885-1BBE-7A3F-AB1E-C658BC2843A4}"/>
              </a:ext>
            </a:extLst>
          </p:cNvPr>
          <p:cNvSpPr/>
          <p:nvPr/>
        </p:nvSpPr>
        <p:spPr>
          <a:xfrm>
            <a:off x="2590562" y="1064045"/>
            <a:ext cx="7215906" cy="4926298"/>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A5CCCCF-BF14-780D-C1A3-3B1DEDF9A772}"/>
              </a:ext>
            </a:extLst>
          </p:cNvPr>
          <p:cNvSpPr txBox="1"/>
          <p:nvPr/>
        </p:nvSpPr>
        <p:spPr>
          <a:xfrm>
            <a:off x="912532" y="1654732"/>
            <a:ext cx="1129119" cy="369332"/>
          </a:xfrm>
          <a:prstGeom prst="rect">
            <a:avLst/>
          </a:prstGeom>
          <a:noFill/>
        </p:spPr>
        <p:txBody>
          <a:bodyPr wrap="square" rtlCol="0">
            <a:spAutoFit/>
          </a:bodyPr>
          <a:lstStyle/>
          <a:p>
            <a:r>
              <a:rPr lang="en-US" dirty="0"/>
              <a:t>Settings</a:t>
            </a:r>
          </a:p>
        </p:txBody>
      </p:sp>
      <p:pic>
        <p:nvPicPr>
          <p:cNvPr id="38" name="Picture 37" descr="A screenshot of a phone&#10;&#10;Description automatically generated">
            <a:extLst>
              <a:ext uri="{FF2B5EF4-FFF2-40B4-BE49-F238E27FC236}">
                <a16:creationId xmlns:a16="http://schemas.microsoft.com/office/drawing/2014/main" id="{E4E09928-ECC2-E888-85C3-7263943AD74E}"/>
              </a:ext>
            </a:extLst>
          </p:cNvPr>
          <p:cNvPicPr>
            <a:picLocks noChangeAspect="1"/>
          </p:cNvPicPr>
          <p:nvPr/>
        </p:nvPicPr>
        <p:blipFill>
          <a:blip r:embed="rId7"/>
          <a:stretch>
            <a:fillRect/>
          </a:stretch>
        </p:blipFill>
        <p:spPr>
          <a:xfrm>
            <a:off x="847807" y="3717932"/>
            <a:ext cx="1666191" cy="1611337"/>
          </a:xfrm>
          <a:prstGeom prst="rect">
            <a:avLst/>
          </a:prstGeom>
        </p:spPr>
      </p:pic>
      <p:pic>
        <p:nvPicPr>
          <p:cNvPr id="40" name="Picture 39" descr="A screenshot of a computer&#10;&#10;Description automatically generated">
            <a:extLst>
              <a:ext uri="{FF2B5EF4-FFF2-40B4-BE49-F238E27FC236}">
                <a16:creationId xmlns:a16="http://schemas.microsoft.com/office/drawing/2014/main" id="{10A9705B-6731-02FC-06EC-AF9FAAFC2DB2}"/>
              </a:ext>
            </a:extLst>
          </p:cNvPr>
          <p:cNvPicPr>
            <a:picLocks noChangeAspect="1"/>
          </p:cNvPicPr>
          <p:nvPr/>
        </p:nvPicPr>
        <p:blipFill>
          <a:blip r:embed="rId8"/>
          <a:stretch>
            <a:fillRect/>
          </a:stretch>
        </p:blipFill>
        <p:spPr>
          <a:xfrm>
            <a:off x="2578723" y="1587519"/>
            <a:ext cx="7214635" cy="4467567"/>
          </a:xfrm>
          <a:prstGeom prst="rect">
            <a:avLst/>
          </a:prstGeom>
        </p:spPr>
      </p:pic>
      <p:pic>
        <p:nvPicPr>
          <p:cNvPr id="34" name="Picture 33" descr="A screenshot of a website&#10;&#10;Description automatically generated">
            <a:extLst>
              <a:ext uri="{FF2B5EF4-FFF2-40B4-BE49-F238E27FC236}">
                <a16:creationId xmlns:a16="http://schemas.microsoft.com/office/drawing/2014/main" id="{548D4834-9E9B-770F-F439-8E539F3678B1}"/>
              </a:ext>
            </a:extLst>
          </p:cNvPr>
          <p:cNvPicPr>
            <a:picLocks noChangeAspect="1"/>
          </p:cNvPicPr>
          <p:nvPr/>
        </p:nvPicPr>
        <p:blipFill>
          <a:blip r:embed="rId9"/>
          <a:stretch>
            <a:fillRect/>
          </a:stretch>
        </p:blipFill>
        <p:spPr>
          <a:xfrm>
            <a:off x="2613309" y="1082021"/>
            <a:ext cx="7164187" cy="4498972"/>
          </a:xfrm>
          <a:prstGeom prst="rect">
            <a:avLst/>
          </a:prstGeom>
        </p:spPr>
      </p:pic>
      <p:pic>
        <p:nvPicPr>
          <p:cNvPr id="37" name="Picture 36" descr="A screenshot of a social media account&#10;&#10;Description automatically generated">
            <a:extLst>
              <a:ext uri="{FF2B5EF4-FFF2-40B4-BE49-F238E27FC236}">
                <a16:creationId xmlns:a16="http://schemas.microsoft.com/office/drawing/2014/main" id="{3E214D8B-4326-7399-A012-12ECF8ACC0BC}"/>
              </a:ext>
            </a:extLst>
          </p:cNvPr>
          <p:cNvPicPr>
            <a:picLocks noChangeAspect="1"/>
          </p:cNvPicPr>
          <p:nvPr/>
        </p:nvPicPr>
        <p:blipFill>
          <a:blip r:embed="rId10"/>
          <a:stretch>
            <a:fillRect/>
          </a:stretch>
        </p:blipFill>
        <p:spPr>
          <a:xfrm>
            <a:off x="852624" y="2216764"/>
            <a:ext cx="1686379" cy="1399761"/>
          </a:xfrm>
          <a:prstGeom prst="rect">
            <a:avLst/>
          </a:prstGeom>
        </p:spPr>
      </p:pic>
    </p:spTree>
    <p:extLst>
      <p:ext uri="{BB962C8B-B14F-4D97-AF65-F5344CB8AC3E}">
        <p14:creationId xmlns:p14="http://schemas.microsoft.com/office/powerpoint/2010/main" val="1813788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751793"/>
            <a:ext cx="7215905" cy="42536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sp>
        <p:nvSpPr>
          <p:cNvPr id="12" name="Rectangle 11">
            <a:extLst>
              <a:ext uri="{FF2B5EF4-FFF2-40B4-BE49-F238E27FC236}">
                <a16:creationId xmlns:a16="http://schemas.microsoft.com/office/drawing/2014/main" id="{E512F098-16C7-02C9-5A46-7EA3FD256323}"/>
              </a:ext>
            </a:extLst>
          </p:cNvPr>
          <p:cNvSpPr/>
          <p:nvPr/>
        </p:nvSpPr>
        <p:spPr>
          <a:xfrm>
            <a:off x="810964" y="1584320"/>
            <a:ext cx="1765502" cy="4647835"/>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D0B885-1BBE-7A3F-AB1E-C658BC2843A4}"/>
              </a:ext>
            </a:extLst>
          </p:cNvPr>
          <p:cNvSpPr/>
          <p:nvPr/>
        </p:nvSpPr>
        <p:spPr>
          <a:xfrm>
            <a:off x="2590562" y="1064045"/>
            <a:ext cx="7215906" cy="4926298"/>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A5CCCCF-BF14-780D-C1A3-3B1DEDF9A772}"/>
              </a:ext>
            </a:extLst>
          </p:cNvPr>
          <p:cNvSpPr txBox="1"/>
          <p:nvPr/>
        </p:nvSpPr>
        <p:spPr>
          <a:xfrm>
            <a:off x="912532" y="1654732"/>
            <a:ext cx="1129119" cy="369332"/>
          </a:xfrm>
          <a:prstGeom prst="rect">
            <a:avLst/>
          </a:prstGeom>
          <a:noFill/>
        </p:spPr>
        <p:txBody>
          <a:bodyPr wrap="square" rtlCol="0">
            <a:spAutoFit/>
          </a:bodyPr>
          <a:lstStyle/>
          <a:p>
            <a:r>
              <a:rPr lang="en-US" dirty="0"/>
              <a:t>Settings</a:t>
            </a:r>
          </a:p>
        </p:txBody>
      </p:sp>
      <p:pic>
        <p:nvPicPr>
          <p:cNvPr id="38" name="Picture 37" descr="A screenshot of a phone&#10;&#10;Description automatically generated">
            <a:extLst>
              <a:ext uri="{FF2B5EF4-FFF2-40B4-BE49-F238E27FC236}">
                <a16:creationId xmlns:a16="http://schemas.microsoft.com/office/drawing/2014/main" id="{E4E09928-ECC2-E888-85C3-7263943AD74E}"/>
              </a:ext>
            </a:extLst>
          </p:cNvPr>
          <p:cNvPicPr>
            <a:picLocks noChangeAspect="1"/>
          </p:cNvPicPr>
          <p:nvPr/>
        </p:nvPicPr>
        <p:blipFill>
          <a:blip r:embed="rId7"/>
          <a:stretch>
            <a:fillRect/>
          </a:stretch>
        </p:blipFill>
        <p:spPr>
          <a:xfrm>
            <a:off x="847807" y="3717932"/>
            <a:ext cx="1666191" cy="1611337"/>
          </a:xfrm>
          <a:prstGeom prst="rect">
            <a:avLst/>
          </a:prstGeom>
        </p:spPr>
      </p:pic>
      <p:pic>
        <p:nvPicPr>
          <p:cNvPr id="40" name="Picture 39" descr="A screenshot of a computer&#10;&#10;Description automatically generated">
            <a:extLst>
              <a:ext uri="{FF2B5EF4-FFF2-40B4-BE49-F238E27FC236}">
                <a16:creationId xmlns:a16="http://schemas.microsoft.com/office/drawing/2014/main" id="{10A9705B-6731-02FC-06EC-AF9FAAFC2DB2}"/>
              </a:ext>
            </a:extLst>
          </p:cNvPr>
          <p:cNvPicPr>
            <a:picLocks noChangeAspect="1"/>
          </p:cNvPicPr>
          <p:nvPr/>
        </p:nvPicPr>
        <p:blipFill>
          <a:blip r:embed="rId8"/>
          <a:stretch>
            <a:fillRect/>
          </a:stretch>
        </p:blipFill>
        <p:spPr>
          <a:xfrm>
            <a:off x="2578723" y="1587519"/>
            <a:ext cx="7214635" cy="4467567"/>
          </a:xfrm>
          <a:prstGeom prst="rect">
            <a:avLst/>
          </a:prstGeom>
        </p:spPr>
      </p:pic>
      <p:pic>
        <p:nvPicPr>
          <p:cNvPr id="34" name="Picture 33" descr="A screenshot of a website&#10;&#10;Description automatically generated">
            <a:extLst>
              <a:ext uri="{FF2B5EF4-FFF2-40B4-BE49-F238E27FC236}">
                <a16:creationId xmlns:a16="http://schemas.microsoft.com/office/drawing/2014/main" id="{548D4834-9E9B-770F-F439-8E539F3678B1}"/>
              </a:ext>
            </a:extLst>
          </p:cNvPr>
          <p:cNvPicPr>
            <a:picLocks noChangeAspect="1"/>
          </p:cNvPicPr>
          <p:nvPr/>
        </p:nvPicPr>
        <p:blipFill>
          <a:blip r:embed="rId9"/>
          <a:stretch>
            <a:fillRect/>
          </a:stretch>
        </p:blipFill>
        <p:spPr>
          <a:xfrm>
            <a:off x="2613309" y="1082021"/>
            <a:ext cx="7164187" cy="4498972"/>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1A02467A-38C0-065D-C4B8-2ACB3AD2E306}"/>
              </a:ext>
            </a:extLst>
          </p:cNvPr>
          <p:cNvPicPr>
            <a:picLocks noChangeAspect="1"/>
          </p:cNvPicPr>
          <p:nvPr/>
        </p:nvPicPr>
        <p:blipFill>
          <a:blip r:embed="rId10"/>
          <a:stretch>
            <a:fillRect/>
          </a:stretch>
        </p:blipFill>
        <p:spPr>
          <a:xfrm>
            <a:off x="2640571" y="1051889"/>
            <a:ext cx="7173584" cy="3526869"/>
          </a:xfrm>
          <a:prstGeom prst="rect">
            <a:avLst/>
          </a:prstGeom>
        </p:spPr>
      </p:pic>
      <p:pic>
        <p:nvPicPr>
          <p:cNvPr id="39" name="Picture 38" descr="A screenshot of a social media account&#10;&#10;Description automatically generated">
            <a:extLst>
              <a:ext uri="{FF2B5EF4-FFF2-40B4-BE49-F238E27FC236}">
                <a16:creationId xmlns:a16="http://schemas.microsoft.com/office/drawing/2014/main" id="{47F306D1-4DAA-D5CD-0122-5E0818FF7FF1}"/>
              </a:ext>
            </a:extLst>
          </p:cNvPr>
          <p:cNvPicPr>
            <a:picLocks noChangeAspect="1"/>
          </p:cNvPicPr>
          <p:nvPr/>
        </p:nvPicPr>
        <p:blipFill>
          <a:blip r:embed="rId11"/>
          <a:stretch>
            <a:fillRect/>
          </a:stretch>
        </p:blipFill>
        <p:spPr>
          <a:xfrm>
            <a:off x="821412" y="2172098"/>
            <a:ext cx="1737547" cy="1462836"/>
          </a:xfrm>
          <a:prstGeom prst="rect">
            <a:avLst/>
          </a:prstGeom>
        </p:spPr>
      </p:pic>
    </p:spTree>
    <p:extLst>
      <p:ext uri="{BB962C8B-B14F-4D97-AF65-F5344CB8AC3E}">
        <p14:creationId xmlns:p14="http://schemas.microsoft.com/office/powerpoint/2010/main" val="3946504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751793"/>
            <a:ext cx="7215905" cy="42536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sp>
        <p:nvSpPr>
          <p:cNvPr id="12" name="Rectangle 11">
            <a:extLst>
              <a:ext uri="{FF2B5EF4-FFF2-40B4-BE49-F238E27FC236}">
                <a16:creationId xmlns:a16="http://schemas.microsoft.com/office/drawing/2014/main" id="{E512F098-16C7-02C9-5A46-7EA3FD256323}"/>
              </a:ext>
            </a:extLst>
          </p:cNvPr>
          <p:cNvSpPr/>
          <p:nvPr/>
        </p:nvSpPr>
        <p:spPr>
          <a:xfrm>
            <a:off x="810964" y="1584320"/>
            <a:ext cx="1765502" cy="4647835"/>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D0B885-1BBE-7A3F-AB1E-C658BC2843A4}"/>
              </a:ext>
            </a:extLst>
          </p:cNvPr>
          <p:cNvSpPr/>
          <p:nvPr/>
        </p:nvSpPr>
        <p:spPr>
          <a:xfrm>
            <a:off x="2590562" y="1064045"/>
            <a:ext cx="7215906" cy="4926298"/>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A5CCCCF-BF14-780D-C1A3-3B1DEDF9A772}"/>
              </a:ext>
            </a:extLst>
          </p:cNvPr>
          <p:cNvSpPr txBox="1"/>
          <p:nvPr/>
        </p:nvSpPr>
        <p:spPr>
          <a:xfrm>
            <a:off x="912532" y="1654732"/>
            <a:ext cx="1129119" cy="369332"/>
          </a:xfrm>
          <a:prstGeom prst="rect">
            <a:avLst/>
          </a:prstGeom>
          <a:noFill/>
        </p:spPr>
        <p:txBody>
          <a:bodyPr wrap="square" rtlCol="0">
            <a:spAutoFit/>
          </a:bodyPr>
          <a:lstStyle/>
          <a:p>
            <a:r>
              <a:rPr lang="en-US" dirty="0"/>
              <a:t>Settings</a:t>
            </a:r>
          </a:p>
        </p:txBody>
      </p:sp>
      <p:pic>
        <p:nvPicPr>
          <p:cNvPr id="38" name="Picture 37" descr="A screenshot of a phone&#10;&#10;Description automatically generated">
            <a:extLst>
              <a:ext uri="{FF2B5EF4-FFF2-40B4-BE49-F238E27FC236}">
                <a16:creationId xmlns:a16="http://schemas.microsoft.com/office/drawing/2014/main" id="{E4E09928-ECC2-E888-85C3-7263943AD74E}"/>
              </a:ext>
            </a:extLst>
          </p:cNvPr>
          <p:cNvPicPr>
            <a:picLocks noChangeAspect="1"/>
          </p:cNvPicPr>
          <p:nvPr/>
        </p:nvPicPr>
        <p:blipFill>
          <a:blip r:embed="rId7"/>
          <a:stretch>
            <a:fillRect/>
          </a:stretch>
        </p:blipFill>
        <p:spPr>
          <a:xfrm>
            <a:off x="847807" y="3717932"/>
            <a:ext cx="1666191" cy="1611337"/>
          </a:xfrm>
          <a:prstGeom prst="rect">
            <a:avLst/>
          </a:prstGeom>
        </p:spPr>
      </p:pic>
      <p:pic>
        <p:nvPicPr>
          <p:cNvPr id="40" name="Picture 39" descr="A screenshot of a computer&#10;&#10;Description automatically generated">
            <a:extLst>
              <a:ext uri="{FF2B5EF4-FFF2-40B4-BE49-F238E27FC236}">
                <a16:creationId xmlns:a16="http://schemas.microsoft.com/office/drawing/2014/main" id="{10A9705B-6731-02FC-06EC-AF9FAAFC2DB2}"/>
              </a:ext>
            </a:extLst>
          </p:cNvPr>
          <p:cNvPicPr>
            <a:picLocks noChangeAspect="1"/>
          </p:cNvPicPr>
          <p:nvPr/>
        </p:nvPicPr>
        <p:blipFill>
          <a:blip r:embed="rId8"/>
          <a:stretch>
            <a:fillRect/>
          </a:stretch>
        </p:blipFill>
        <p:spPr>
          <a:xfrm>
            <a:off x="2578723" y="1587519"/>
            <a:ext cx="7214635" cy="4467567"/>
          </a:xfrm>
          <a:prstGeom prst="rect">
            <a:avLst/>
          </a:prstGeom>
        </p:spPr>
      </p:pic>
      <p:pic>
        <p:nvPicPr>
          <p:cNvPr id="34" name="Picture 33" descr="A screenshot of a website&#10;&#10;Description automatically generated">
            <a:extLst>
              <a:ext uri="{FF2B5EF4-FFF2-40B4-BE49-F238E27FC236}">
                <a16:creationId xmlns:a16="http://schemas.microsoft.com/office/drawing/2014/main" id="{548D4834-9E9B-770F-F439-8E539F3678B1}"/>
              </a:ext>
            </a:extLst>
          </p:cNvPr>
          <p:cNvPicPr>
            <a:picLocks noChangeAspect="1"/>
          </p:cNvPicPr>
          <p:nvPr/>
        </p:nvPicPr>
        <p:blipFill>
          <a:blip r:embed="rId9"/>
          <a:stretch>
            <a:fillRect/>
          </a:stretch>
        </p:blipFill>
        <p:spPr>
          <a:xfrm>
            <a:off x="2613309" y="1082021"/>
            <a:ext cx="7164187" cy="4498972"/>
          </a:xfrm>
          <a:prstGeom prst="rect">
            <a:avLst/>
          </a:prstGeom>
        </p:spPr>
      </p:pic>
      <p:pic>
        <p:nvPicPr>
          <p:cNvPr id="36" name="Picture 35" descr="A screenshot of a phone&#10;&#10;Description automatically generated">
            <a:extLst>
              <a:ext uri="{FF2B5EF4-FFF2-40B4-BE49-F238E27FC236}">
                <a16:creationId xmlns:a16="http://schemas.microsoft.com/office/drawing/2014/main" id="{0191B08E-0F79-ED7C-DC2A-4648BB051640}"/>
              </a:ext>
            </a:extLst>
          </p:cNvPr>
          <p:cNvPicPr>
            <a:picLocks noChangeAspect="1"/>
          </p:cNvPicPr>
          <p:nvPr/>
        </p:nvPicPr>
        <p:blipFill>
          <a:blip r:embed="rId10"/>
          <a:stretch>
            <a:fillRect/>
          </a:stretch>
        </p:blipFill>
        <p:spPr>
          <a:xfrm>
            <a:off x="2601623" y="1075191"/>
            <a:ext cx="6901383" cy="1855328"/>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296A6E8B-58AE-C536-CE8F-33CD7D658656}"/>
              </a:ext>
            </a:extLst>
          </p:cNvPr>
          <p:cNvPicPr>
            <a:picLocks noChangeAspect="1"/>
          </p:cNvPicPr>
          <p:nvPr/>
        </p:nvPicPr>
        <p:blipFill>
          <a:blip r:embed="rId11"/>
          <a:stretch>
            <a:fillRect/>
          </a:stretch>
        </p:blipFill>
        <p:spPr>
          <a:xfrm>
            <a:off x="828469" y="2070099"/>
            <a:ext cx="1714703" cy="1439006"/>
          </a:xfrm>
          <a:prstGeom prst="rect">
            <a:avLst/>
          </a:prstGeom>
        </p:spPr>
      </p:pic>
    </p:spTree>
    <p:extLst>
      <p:ext uri="{BB962C8B-B14F-4D97-AF65-F5344CB8AC3E}">
        <p14:creationId xmlns:p14="http://schemas.microsoft.com/office/powerpoint/2010/main" val="1534445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751793"/>
            <a:ext cx="7215905" cy="42536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sp>
        <p:nvSpPr>
          <p:cNvPr id="12" name="Rectangle 11">
            <a:extLst>
              <a:ext uri="{FF2B5EF4-FFF2-40B4-BE49-F238E27FC236}">
                <a16:creationId xmlns:a16="http://schemas.microsoft.com/office/drawing/2014/main" id="{E512F098-16C7-02C9-5A46-7EA3FD256323}"/>
              </a:ext>
            </a:extLst>
          </p:cNvPr>
          <p:cNvSpPr/>
          <p:nvPr/>
        </p:nvSpPr>
        <p:spPr>
          <a:xfrm>
            <a:off x="810964" y="1584320"/>
            <a:ext cx="1765502" cy="4647835"/>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D0B885-1BBE-7A3F-AB1E-C658BC2843A4}"/>
              </a:ext>
            </a:extLst>
          </p:cNvPr>
          <p:cNvSpPr/>
          <p:nvPr/>
        </p:nvSpPr>
        <p:spPr>
          <a:xfrm>
            <a:off x="2590562" y="1064045"/>
            <a:ext cx="7215906" cy="4926298"/>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A5CCCCF-BF14-780D-C1A3-3B1DEDF9A772}"/>
              </a:ext>
            </a:extLst>
          </p:cNvPr>
          <p:cNvSpPr txBox="1"/>
          <p:nvPr/>
        </p:nvSpPr>
        <p:spPr>
          <a:xfrm>
            <a:off x="912532" y="1654732"/>
            <a:ext cx="1129119" cy="369332"/>
          </a:xfrm>
          <a:prstGeom prst="rect">
            <a:avLst/>
          </a:prstGeom>
          <a:noFill/>
        </p:spPr>
        <p:txBody>
          <a:bodyPr wrap="square" rtlCol="0">
            <a:spAutoFit/>
          </a:bodyPr>
          <a:lstStyle/>
          <a:p>
            <a:r>
              <a:rPr lang="en-US" dirty="0"/>
              <a:t>Settings</a:t>
            </a:r>
          </a:p>
        </p:txBody>
      </p:sp>
      <p:pic>
        <p:nvPicPr>
          <p:cNvPr id="40" name="Picture 39" descr="A screenshot of a computer&#10;&#10;Description automatically generated">
            <a:extLst>
              <a:ext uri="{FF2B5EF4-FFF2-40B4-BE49-F238E27FC236}">
                <a16:creationId xmlns:a16="http://schemas.microsoft.com/office/drawing/2014/main" id="{10A9705B-6731-02FC-06EC-AF9FAAFC2DB2}"/>
              </a:ext>
            </a:extLst>
          </p:cNvPr>
          <p:cNvPicPr>
            <a:picLocks noChangeAspect="1"/>
          </p:cNvPicPr>
          <p:nvPr/>
        </p:nvPicPr>
        <p:blipFill>
          <a:blip r:embed="rId7"/>
          <a:stretch>
            <a:fillRect/>
          </a:stretch>
        </p:blipFill>
        <p:spPr>
          <a:xfrm>
            <a:off x="2578723" y="1587519"/>
            <a:ext cx="7214635" cy="4467567"/>
          </a:xfrm>
          <a:prstGeom prst="rect">
            <a:avLst/>
          </a:prstGeom>
        </p:spPr>
      </p:pic>
      <p:pic>
        <p:nvPicPr>
          <p:cNvPr id="34" name="Picture 33" descr="A screenshot of a website&#10;&#10;Description automatically generated">
            <a:extLst>
              <a:ext uri="{FF2B5EF4-FFF2-40B4-BE49-F238E27FC236}">
                <a16:creationId xmlns:a16="http://schemas.microsoft.com/office/drawing/2014/main" id="{548D4834-9E9B-770F-F439-8E539F3678B1}"/>
              </a:ext>
            </a:extLst>
          </p:cNvPr>
          <p:cNvPicPr>
            <a:picLocks noChangeAspect="1"/>
          </p:cNvPicPr>
          <p:nvPr/>
        </p:nvPicPr>
        <p:blipFill>
          <a:blip r:embed="rId8"/>
          <a:stretch>
            <a:fillRect/>
          </a:stretch>
        </p:blipFill>
        <p:spPr>
          <a:xfrm>
            <a:off x="2613309" y="1082021"/>
            <a:ext cx="7164187" cy="4498972"/>
          </a:xfrm>
          <a:prstGeom prst="rect">
            <a:avLst/>
          </a:prstGeom>
        </p:spPr>
      </p:pic>
      <p:pic>
        <p:nvPicPr>
          <p:cNvPr id="36" name="Picture 35" descr="A screenshot of a phone&#10;&#10;Description automatically generated">
            <a:extLst>
              <a:ext uri="{FF2B5EF4-FFF2-40B4-BE49-F238E27FC236}">
                <a16:creationId xmlns:a16="http://schemas.microsoft.com/office/drawing/2014/main" id="{0191B08E-0F79-ED7C-DC2A-4648BB051640}"/>
              </a:ext>
            </a:extLst>
          </p:cNvPr>
          <p:cNvPicPr>
            <a:picLocks noChangeAspect="1"/>
          </p:cNvPicPr>
          <p:nvPr/>
        </p:nvPicPr>
        <p:blipFill>
          <a:blip r:embed="rId9"/>
          <a:stretch>
            <a:fillRect/>
          </a:stretch>
        </p:blipFill>
        <p:spPr>
          <a:xfrm>
            <a:off x="2601623" y="1075191"/>
            <a:ext cx="6901383" cy="1855328"/>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296A6E8B-58AE-C536-CE8F-33CD7D658656}"/>
              </a:ext>
            </a:extLst>
          </p:cNvPr>
          <p:cNvPicPr>
            <a:picLocks noChangeAspect="1"/>
          </p:cNvPicPr>
          <p:nvPr/>
        </p:nvPicPr>
        <p:blipFill>
          <a:blip r:embed="rId10"/>
          <a:stretch>
            <a:fillRect/>
          </a:stretch>
        </p:blipFill>
        <p:spPr>
          <a:xfrm>
            <a:off x="828469" y="2070099"/>
            <a:ext cx="1714703" cy="1439006"/>
          </a:xfrm>
          <a:prstGeom prst="rect">
            <a:avLst/>
          </a:prstGeom>
        </p:spPr>
      </p:pic>
      <p:pic>
        <p:nvPicPr>
          <p:cNvPr id="35" name="Picture 34" descr="A screenshot of a phone&#10;&#10;Description automatically generated">
            <a:extLst>
              <a:ext uri="{FF2B5EF4-FFF2-40B4-BE49-F238E27FC236}">
                <a16:creationId xmlns:a16="http://schemas.microsoft.com/office/drawing/2014/main" id="{89ED8610-5E0A-DCED-830E-2B8FC70BC4CB}"/>
              </a:ext>
            </a:extLst>
          </p:cNvPr>
          <p:cNvPicPr>
            <a:picLocks noChangeAspect="1"/>
          </p:cNvPicPr>
          <p:nvPr/>
        </p:nvPicPr>
        <p:blipFill>
          <a:blip r:embed="rId11"/>
          <a:stretch>
            <a:fillRect/>
          </a:stretch>
        </p:blipFill>
        <p:spPr>
          <a:xfrm>
            <a:off x="853721" y="3648533"/>
            <a:ext cx="1690222" cy="1764295"/>
          </a:xfrm>
          <a:prstGeom prst="rect">
            <a:avLst/>
          </a:prstGeom>
        </p:spPr>
      </p:pic>
      <p:pic>
        <p:nvPicPr>
          <p:cNvPr id="39" name="Picture 38" descr="A screenshot of a computer&#10;&#10;Description automatically generated">
            <a:extLst>
              <a:ext uri="{FF2B5EF4-FFF2-40B4-BE49-F238E27FC236}">
                <a16:creationId xmlns:a16="http://schemas.microsoft.com/office/drawing/2014/main" id="{ABEC0140-3D25-1224-01C7-0717A694A386}"/>
              </a:ext>
            </a:extLst>
          </p:cNvPr>
          <p:cNvPicPr>
            <a:picLocks noChangeAspect="1"/>
          </p:cNvPicPr>
          <p:nvPr/>
        </p:nvPicPr>
        <p:blipFill>
          <a:blip r:embed="rId12"/>
          <a:stretch>
            <a:fillRect/>
          </a:stretch>
        </p:blipFill>
        <p:spPr>
          <a:xfrm>
            <a:off x="2604657" y="1061057"/>
            <a:ext cx="7164187" cy="4424438"/>
          </a:xfrm>
          <a:prstGeom prst="rect">
            <a:avLst/>
          </a:prstGeom>
        </p:spPr>
      </p:pic>
    </p:spTree>
    <p:extLst>
      <p:ext uri="{BB962C8B-B14F-4D97-AF65-F5344CB8AC3E}">
        <p14:creationId xmlns:p14="http://schemas.microsoft.com/office/powerpoint/2010/main" val="2593303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751793"/>
            <a:ext cx="7215905" cy="42536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sp>
        <p:nvSpPr>
          <p:cNvPr id="12" name="Rectangle 11">
            <a:extLst>
              <a:ext uri="{FF2B5EF4-FFF2-40B4-BE49-F238E27FC236}">
                <a16:creationId xmlns:a16="http://schemas.microsoft.com/office/drawing/2014/main" id="{E512F098-16C7-02C9-5A46-7EA3FD256323}"/>
              </a:ext>
            </a:extLst>
          </p:cNvPr>
          <p:cNvSpPr/>
          <p:nvPr/>
        </p:nvSpPr>
        <p:spPr>
          <a:xfrm>
            <a:off x="810964" y="1584320"/>
            <a:ext cx="1765502" cy="4647835"/>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D0B885-1BBE-7A3F-AB1E-C658BC2843A4}"/>
              </a:ext>
            </a:extLst>
          </p:cNvPr>
          <p:cNvSpPr/>
          <p:nvPr/>
        </p:nvSpPr>
        <p:spPr>
          <a:xfrm>
            <a:off x="2590562" y="1064045"/>
            <a:ext cx="7215906" cy="4926298"/>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A5CCCCF-BF14-780D-C1A3-3B1DEDF9A772}"/>
              </a:ext>
            </a:extLst>
          </p:cNvPr>
          <p:cNvSpPr txBox="1"/>
          <p:nvPr/>
        </p:nvSpPr>
        <p:spPr>
          <a:xfrm>
            <a:off x="912532" y="1654732"/>
            <a:ext cx="1129119" cy="369332"/>
          </a:xfrm>
          <a:prstGeom prst="rect">
            <a:avLst/>
          </a:prstGeom>
          <a:noFill/>
        </p:spPr>
        <p:txBody>
          <a:bodyPr wrap="square" rtlCol="0">
            <a:spAutoFit/>
          </a:bodyPr>
          <a:lstStyle/>
          <a:p>
            <a:r>
              <a:rPr lang="en-US" dirty="0"/>
              <a:t>Settings</a:t>
            </a:r>
          </a:p>
        </p:txBody>
      </p:sp>
      <p:pic>
        <p:nvPicPr>
          <p:cNvPr id="40" name="Picture 39" descr="A screenshot of a computer&#10;&#10;Description automatically generated">
            <a:extLst>
              <a:ext uri="{FF2B5EF4-FFF2-40B4-BE49-F238E27FC236}">
                <a16:creationId xmlns:a16="http://schemas.microsoft.com/office/drawing/2014/main" id="{10A9705B-6731-02FC-06EC-AF9FAAFC2DB2}"/>
              </a:ext>
            </a:extLst>
          </p:cNvPr>
          <p:cNvPicPr>
            <a:picLocks noChangeAspect="1"/>
          </p:cNvPicPr>
          <p:nvPr/>
        </p:nvPicPr>
        <p:blipFill>
          <a:blip r:embed="rId7"/>
          <a:stretch>
            <a:fillRect/>
          </a:stretch>
        </p:blipFill>
        <p:spPr>
          <a:xfrm>
            <a:off x="2578723" y="1587519"/>
            <a:ext cx="7214635" cy="4467567"/>
          </a:xfrm>
          <a:prstGeom prst="rect">
            <a:avLst/>
          </a:prstGeom>
        </p:spPr>
      </p:pic>
      <p:pic>
        <p:nvPicPr>
          <p:cNvPr id="34" name="Picture 33" descr="A screenshot of a website&#10;&#10;Description automatically generated">
            <a:extLst>
              <a:ext uri="{FF2B5EF4-FFF2-40B4-BE49-F238E27FC236}">
                <a16:creationId xmlns:a16="http://schemas.microsoft.com/office/drawing/2014/main" id="{548D4834-9E9B-770F-F439-8E539F3678B1}"/>
              </a:ext>
            </a:extLst>
          </p:cNvPr>
          <p:cNvPicPr>
            <a:picLocks noChangeAspect="1"/>
          </p:cNvPicPr>
          <p:nvPr/>
        </p:nvPicPr>
        <p:blipFill>
          <a:blip r:embed="rId8"/>
          <a:stretch>
            <a:fillRect/>
          </a:stretch>
        </p:blipFill>
        <p:spPr>
          <a:xfrm>
            <a:off x="2613309" y="1082021"/>
            <a:ext cx="7164187" cy="4498972"/>
          </a:xfrm>
          <a:prstGeom prst="rect">
            <a:avLst/>
          </a:prstGeom>
        </p:spPr>
      </p:pic>
      <p:pic>
        <p:nvPicPr>
          <p:cNvPr id="36" name="Picture 35" descr="A screenshot of a phone&#10;&#10;Description automatically generated">
            <a:extLst>
              <a:ext uri="{FF2B5EF4-FFF2-40B4-BE49-F238E27FC236}">
                <a16:creationId xmlns:a16="http://schemas.microsoft.com/office/drawing/2014/main" id="{0191B08E-0F79-ED7C-DC2A-4648BB051640}"/>
              </a:ext>
            </a:extLst>
          </p:cNvPr>
          <p:cNvPicPr>
            <a:picLocks noChangeAspect="1"/>
          </p:cNvPicPr>
          <p:nvPr/>
        </p:nvPicPr>
        <p:blipFill>
          <a:blip r:embed="rId9"/>
          <a:stretch>
            <a:fillRect/>
          </a:stretch>
        </p:blipFill>
        <p:spPr>
          <a:xfrm>
            <a:off x="2601623" y="1075191"/>
            <a:ext cx="6901383" cy="1855328"/>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296A6E8B-58AE-C536-CE8F-33CD7D658656}"/>
              </a:ext>
            </a:extLst>
          </p:cNvPr>
          <p:cNvPicPr>
            <a:picLocks noChangeAspect="1"/>
          </p:cNvPicPr>
          <p:nvPr/>
        </p:nvPicPr>
        <p:blipFill>
          <a:blip r:embed="rId10"/>
          <a:stretch>
            <a:fillRect/>
          </a:stretch>
        </p:blipFill>
        <p:spPr>
          <a:xfrm>
            <a:off x="828469" y="2070099"/>
            <a:ext cx="1714703" cy="1439006"/>
          </a:xfrm>
          <a:prstGeom prst="rect">
            <a:avLst/>
          </a:prstGeom>
        </p:spPr>
      </p:pic>
      <p:pic>
        <p:nvPicPr>
          <p:cNvPr id="35" name="Picture 34" descr="A screenshot of a login screen&#10;&#10;Description automatically generated">
            <a:extLst>
              <a:ext uri="{FF2B5EF4-FFF2-40B4-BE49-F238E27FC236}">
                <a16:creationId xmlns:a16="http://schemas.microsoft.com/office/drawing/2014/main" id="{E4850E20-82AE-91E3-7724-D3D43955890F}"/>
              </a:ext>
            </a:extLst>
          </p:cNvPr>
          <p:cNvPicPr>
            <a:picLocks noChangeAspect="1"/>
          </p:cNvPicPr>
          <p:nvPr/>
        </p:nvPicPr>
        <p:blipFill>
          <a:blip r:embed="rId11"/>
          <a:stretch>
            <a:fillRect/>
          </a:stretch>
        </p:blipFill>
        <p:spPr>
          <a:xfrm>
            <a:off x="2564342" y="971640"/>
            <a:ext cx="7242126" cy="4554327"/>
          </a:xfrm>
          <a:prstGeom prst="rect">
            <a:avLst/>
          </a:prstGeom>
        </p:spPr>
      </p:pic>
      <p:pic>
        <p:nvPicPr>
          <p:cNvPr id="39" name="Picture 38" descr="A screenshot of a login screen&#10;&#10;Description automatically generated">
            <a:extLst>
              <a:ext uri="{FF2B5EF4-FFF2-40B4-BE49-F238E27FC236}">
                <a16:creationId xmlns:a16="http://schemas.microsoft.com/office/drawing/2014/main" id="{01761FBD-8054-54A3-6F20-98A0940EC7B0}"/>
              </a:ext>
            </a:extLst>
          </p:cNvPr>
          <p:cNvPicPr>
            <a:picLocks noChangeAspect="1"/>
          </p:cNvPicPr>
          <p:nvPr/>
        </p:nvPicPr>
        <p:blipFill>
          <a:blip r:embed="rId12"/>
          <a:stretch>
            <a:fillRect/>
          </a:stretch>
        </p:blipFill>
        <p:spPr>
          <a:xfrm>
            <a:off x="963390" y="3648533"/>
            <a:ext cx="1509065" cy="1625147"/>
          </a:xfrm>
          <a:prstGeom prst="rect">
            <a:avLst/>
          </a:prstGeom>
        </p:spPr>
      </p:pic>
    </p:spTree>
    <p:extLst>
      <p:ext uri="{BB962C8B-B14F-4D97-AF65-F5344CB8AC3E}">
        <p14:creationId xmlns:p14="http://schemas.microsoft.com/office/powerpoint/2010/main" val="3704627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751793"/>
            <a:ext cx="7215905" cy="42536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sp>
        <p:nvSpPr>
          <p:cNvPr id="12" name="Rectangle 11">
            <a:extLst>
              <a:ext uri="{FF2B5EF4-FFF2-40B4-BE49-F238E27FC236}">
                <a16:creationId xmlns:a16="http://schemas.microsoft.com/office/drawing/2014/main" id="{E512F098-16C7-02C9-5A46-7EA3FD256323}"/>
              </a:ext>
            </a:extLst>
          </p:cNvPr>
          <p:cNvSpPr/>
          <p:nvPr/>
        </p:nvSpPr>
        <p:spPr>
          <a:xfrm>
            <a:off x="810964" y="1584320"/>
            <a:ext cx="1765502" cy="4647835"/>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D0B885-1BBE-7A3F-AB1E-C658BC2843A4}"/>
              </a:ext>
            </a:extLst>
          </p:cNvPr>
          <p:cNvSpPr/>
          <p:nvPr/>
        </p:nvSpPr>
        <p:spPr>
          <a:xfrm>
            <a:off x="2590562" y="1064045"/>
            <a:ext cx="7215906" cy="4926298"/>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A5CCCCF-BF14-780D-C1A3-3B1DEDF9A772}"/>
              </a:ext>
            </a:extLst>
          </p:cNvPr>
          <p:cNvSpPr txBox="1"/>
          <p:nvPr/>
        </p:nvSpPr>
        <p:spPr>
          <a:xfrm>
            <a:off x="912532" y="1654732"/>
            <a:ext cx="1129119" cy="369332"/>
          </a:xfrm>
          <a:prstGeom prst="rect">
            <a:avLst/>
          </a:prstGeom>
          <a:noFill/>
        </p:spPr>
        <p:txBody>
          <a:bodyPr wrap="square" rtlCol="0">
            <a:spAutoFit/>
          </a:bodyPr>
          <a:lstStyle/>
          <a:p>
            <a:r>
              <a:rPr lang="en-US" dirty="0"/>
              <a:t>Settings</a:t>
            </a:r>
          </a:p>
        </p:txBody>
      </p:sp>
      <p:pic>
        <p:nvPicPr>
          <p:cNvPr id="40" name="Picture 39" descr="A screenshot of a computer&#10;&#10;Description automatically generated">
            <a:extLst>
              <a:ext uri="{FF2B5EF4-FFF2-40B4-BE49-F238E27FC236}">
                <a16:creationId xmlns:a16="http://schemas.microsoft.com/office/drawing/2014/main" id="{10A9705B-6731-02FC-06EC-AF9FAAFC2DB2}"/>
              </a:ext>
            </a:extLst>
          </p:cNvPr>
          <p:cNvPicPr>
            <a:picLocks noChangeAspect="1"/>
          </p:cNvPicPr>
          <p:nvPr/>
        </p:nvPicPr>
        <p:blipFill>
          <a:blip r:embed="rId7"/>
          <a:stretch>
            <a:fillRect/>
          </a:stretch>
        </p:blipFill>
        <p:spPr>
          <a:xfrm>
            <a:off x="2578723" y="1587519"/>
            <a:ext cx="7214635" cy="4467567"/>
          </a:xfrm>
          <a:prstGeom prst="rect">
            <a:avLst/>
          </a:prstGeom>
        </p:spPr>
      </p:pic>
      <p:pic>
        <p:nvPicPr>
          <p:cNvPr id="34" name="Picture 33" descr="A screenshot of a website&#10;&#10;Description automatically generated">
            <a:extLst>
              <a:ext uri="{FF2B5EF4-FFF2-40B4-BE49-F238E27FC236}">
                <a16:creationId xmlns:a16="http://schemas.microsoft.com/office/drawing/2014/main" id="{548D4834-9E9B-770F-F439-8E539F3678B1}"/>
              </a:ext>
            </a:extLst>
          </p:cNvPr>
          <p:cNvPicPr>
            <a:picLocks noChangeAspect="1"/>
          </p:cNvPicPr>
          <p:nvPr/>
        </p:nvPicPr>
        <p:blipFill>
          <a:blip r:embed="rId8"/>
          <a:stretch>
            <a:fillRect/>
          </a:stretch>
        </p:blipFill>
        <p:spPr>
          <a:xfrm>
            <a:off x="2613309" y="1082021"/>
            <a:ext cx="7164187" cy="4498972"/>
          </a:xfrm>
          <a:prstGeom prst="rect">
            <a:avLst/>
          </a:prstGeom>
        </p:spPr>
      </p:pic>
      <p:pic>
        <p:nvPicPr>
          <p:cNvPr id="36" name="Picture 35" descr="A screenshot of a phone&#10;&#10;Description automatically generated">
            <a:extLst>
              <a:ext uri="{FF2B5EF4-FFF2-40B4-BE49-F238E27FC236}">
                <a16:creationId xmlns:a16="http://schemas.microsoft.com/office/drawing/2014/main" id="{0191B08E-0F79-ED7C-DC2A-4648BB051640}"/>
              </a:ext>
            </a:extLst>
          </p:cNvPr>
          <p:cNvPicPr>
            <a:picLocks noChangeAspect="1"/>
          </p:cNvPicPr>
          <p:nvPr/>
        </p:nvPicPr>
        <p:blipFill>
          <a:blip r:embed="rId9"/>
          <a:stretch>
            <a:fillRect/>
          </a:stretch>
        </p:blipFill>
        <p:spPr>
          <a:xfrm>
            <a:off x="2601623" y="1075191"/>
            <a:ext cx="6901383" cy="1855328"/>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296A6E8B-58AE-C536-CE8F-33CD7D658656}"/>
              </a:ext>
            </a:extLst>
          </p:cNvPr>
          <p:cNvPicPr>
            <a:picLocks noChangeAspect="1"/>
          </p:cNvPicPr>
          <p:nvPr/>
        </p:nvPicPr>
        <p:blipFill>
          <a:blip r:embed="rId10"/>
          <a:stretch>
            <a:fillRect/>
          </a:stretch>
        </p:blipFill>
        <p:spPr>
          <a:xfrm>
            <a:off x="828469" y="2070099"/>
            <a:ext cx="1714703" cy="1439006"/>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30143CF2-FEBD-F533-557F-8C08C1BAE5ED}"/>
              </a:ext>
            </a:extLst>
          </p:cNvPr>
          <p:cNvPicPr>
            <a:picLocks noChangeAspect="1"/>
          </p:cNvPicPr>
          <p:nvPr/>
        </p:nvPicPr>
        <p:blipFill>
          <a:blip r:embed="rId11"/>
          <a:stretch>
            <a:fillRect/>
          </a:stretch>
        </p:blipFill>
        <p:spPr>
          <a:xfrm>
            <a:off x="2596346" y="1061712"/>
            <a:ext cx="7164187" cy="2353335"/>
          </a:xfrm>
          <a:prstGeom prst="rect">
            <a:avLst/>
          </a:prstGeom>
        </p:spPr>
      </p:pic>
      <p:pic>
        <p:nvPicPr>
          <p:cNvPr id="43" name="Picture 42" descr="A screenshot of a phone&#10;&#10;Description automatically generated">
            <a:extLst>
              <a:ext uri="{FF2B5EF4-FFF2-40B4-BE49-F238E27FC236}">
                <a16:creationId xmlns:a16="http://schemas.microsoft.com/office/drawing/2014/main" id="{2B6391EC-87AF-4169-EFCC-F0F54D84E618}"/>
              </a:ext>
            </a:extLst>
          </p:cNvPr>
          <p:cNvPicPr>
            <a:picLocks noChangeAspect="1"/>
          </p:cNvPicPr>
          <p:nvPr/>
        </p:nvPicPr>
        <p:blipFill>
          <a:blip r:embed="rId12"/>
          <a:stretch>
            <a:fillRect/>
          </a:stretch>
        </p:blipFill>
        <p:spPr>
          <a:xfrm>
            <a:off x="801344" y="3565269"/>
            <a:ext cx="1687577" cy="1708411"/>
          </a:xfrm>
          <a:prstGeom prst="rect">
            <a:avLst/>
          </a:prstGeom>
        </p:spPr>
      </p:pic>
    </p:spTree>
    <p:extLst>
      <p:ext uri="{BB962C8B-B14F-4D97-AF65-F5344CB8AC3E}">
        <p14:creationId xmlns:p14="http://schemas.microsoft.com/office/powerpoint/2010/main" val="2387068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757D69D6-F818-D529-7CE2-7DAA8EEC2859}"/>
              </a:ext>
            </a:extLst>
          </p:cNvPr>
          <p:cNvPicPr>
            <a:picLocks noChangeAspect="1"/>
          </p:cNvPicPr>
          <p:nvPr/>
        </p:nvPicPr>
        <p:blipFill>
          <a:blip/>
          <a:stretch>
            <a:fillRect/>
          </a:stretch>
        </p:blipFill>
        <p:spPr>
          <a:xfrm>
            <a:off x="771905" y="855501"/>
            <a:ext cx="9379259" cy="53666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FC4E184-3B3C-2BE6-3A5D-5D796B01292A}"/>
              </a:ext>
            </a:extLst>
          </p:cNvPr>
          <p:cNvPicPr>
            <a:picLocks noChangeAspect="1"/>
          </p:cNvPicPr>
          <p:nvPr/>
        </p:nvPicPr>
        <p:blipFill>
          <a:blip/>
          <a:stretch>
            <a:fillRect/>
          </a:stretch>
        </p:blipFill>
        <p:spPr>
          <a:xfrm>
            <a:off x="2492747" y="1891221"/>
            <a:ext cx="7533404" cy="3955038"/>
          </a:xfrm>
          <a:prstGeom prst="rect">
            <a:avLst/>
          </a:prstGeom>
        </p:spPr>
      </p:pic>
      <p:sp>
        <p:nvSpPr>
          <p:cNvPr id="8" name="Rectangle 7">
            <a:extLst>
              <a:ext uri="{FF2B5EF4-FFF2-40B4-BE49-F238E27FC236}">
                <a16:creationId xmlns:a16="http://schemas.microsoft.com/office/drawing/2014/main" id="{58EB5341-4F7F-66EC-0B6C-26EDD68122ED}"/>
              </a:ext>
            </a:extLst>
          </p:cNvPr>
          <p:cNvSpPr/>
          <p:nvPr/>
        </p:nvSpPr>
        <p:spPr>
          <a:xfrm>
            <a:off x="2492747" y="967409"/>
            <a:ext cx="7533404" cy="5115339"/>
          </a:xfrm>
          <a:prstGeom prst="rect">
            <a:avLst/>
          </a:prstGeom>
          <a:solidFill>
            <a:srgbClr val="F4F5F9"/>
          </a:solidFill>
          <a:ln>
            <a:solidFill>
              <a:srgbClr val="F4F5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85DDCE-8FCF-EE55-D999-EA316FA28F13}"/>
              </a:ext>
            </a:extLst>
          </p:cNvPr>
          <p:cNvSpPr/>
          <p:nvPr/>
        </p:nvSpPr>
        <p:spPr>
          <a:xfrm>
            <a:off x="2577452" y="1047658"/>
            <a:ext cx="7215906" cy="49548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D9C8F56-BE52-E0FA-138B-B19DE0F491E0}"/>
              </a:ext>
            </a:extLst>
          </p:cNvPr>
          <p:cNvPicPr>
            <a:picLocks noChangeAspect="1"/>
          </p:cNvPicPr>
          <p:nvPr/>
        </p:nvPicPr>
        <p:blipFill rotWithShape="1">
          <a:blip/>
          <a:srcRect l="2061" t="2485" r="2283" b="3065"/>
          <a:stretch/>
        </p:blipFill>
        <p:spPr>
          <a:xfrm>
            <a:off x="3233530" y="1654732"/>
            <a:ext cx="5711687" cy="3526868"/>
          </a:xfrm>
          <a:prstGeom prst="rect">
            <a:avLst/>
          </a:prstGeom>
        </p:spPr>
      </p:pic>
      <p:sp>
        <p:nvSpPr>
          <p:cNvPr id="14" name="Rectangle 13">
            <a:extLst>
              <a:ext uri="{FF2B5EF4-FFF2-40B4-BE49-F238E27FC236}">
                <a16:creationId xmlns:a16="http://schemas.microsoft.com/office/drawing/2014/main" id="{DC26D68D-1FCE-0FCC-7052-F5B36B7F16F1}"/>
              </a:ext>
            </a:extLst>
          </p:cNvPr>
          <p:cNvSpPr/>
          <p:nvPr/>
        </p:nvSpPr>
        <p:spPr>
          <a:xfrm>
            <a:off x="8640417" y="1654732"/>
            <a:ext cx="304800" cy="4523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0794E01-16F2-E944-A0F7-4114C45F43EC}"/>
              </a:ext>
            </a:extLst>
          </p:cNvPr>
          <p:cNvSpPr/>
          <p:nvPr/>
        </p:nvSpPr>
        <p:spPr>
          <a:xfrm>
            <a:off x="2577452" y="1047658"/>
            <a:ext cx="7215906" cy="495484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55BA04-4FDF-535B-C679-9A01BC744D77}"/>
              </a:ext>
            </a:extLst>
          </p:cNvPr>
          <p:cNvSpPr/>
          <p:nvPr/>
        </p:nvSpPr>
        <p:spPr>
          <a:xfrm>
            <a:off x="3233530" y="3114261"/>
            <a:ext cx="1974574" cy="4770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8BD9D-9618-F7EC-8075-3D5AF86C4F5F}"/>
              </a:ext>
            </a:extLst>
          </p:cNvPr>
          <p:cNvSpPr/>
          <p:nvPr/>
        </p:nvSpPr>
        <p:spPr>
          <a:xfrm>
            <a:off x="5941659" y="3151212"/>
            <a:ext cx="1974574" cy="440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8D21616-9F58-E20B-C93A-B0065A117D74}"/>
              </a:ext>
            </a:extLst>
          </p:cNvPr>
          <p:cNvSpPr/>
          <p:nvPr/>
        </p:nvSpPr>
        <p:spPr>
          <a:xfrm>
            <a:off x="2577453" y="1751793"/>
            <a:ext cx="7215905" cy="425369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418B804F-6B45-44CB-C562-7843DF44DE04}"/>
              </a:ext>
            </a:extLst>
          </p:cNvPr>
          <p:cNvGraphicFramePr>
            <a:graphicFrameLocks noGrp="1"/>
          </p:cNvGraphicFramePr>
          <p:nvPr/>
        </p:nvGraphicFramePr>
        <p:xfrm>
          <a:off x="2759790" y="1776084"/>
          <a:ext cx="6850084" cy="370840"/>
        </p:xfrm>
        <a:graphic>
          <a:graphicData uri="http://schemas.openxmlformats.org/drawingml/2006/table">
            <a:tbl>
              <a:tblPr firstRow="1" bandRow="1">
                <a:tableStyleId>{5C22544A-7EE6-4342-B048-85BDC9FD1C3A}</a:tableStyleId>
              </a:tblPr>
              <a:tblGrid>
                <a:gridCol w="1712521">
                  <a:extLst>
                    <a:ext uri="{9D8B030D-6E8A-4147-A177-3AD203B41FA5}">
                      <a16:colId xmlns:a16="http://schemas.microsoft.com/office/drawing/2014/main" val="39321676"/>
                    </a:ext>
                  </a:extLst>
                </a:gridCol>
                <a:gridCol w="1712521">
                  <a:extLst>
                    <a:ext uri="{9D8B030D-6E8A-4147-A177-3AD203B41FA5}">
                      <a16:colId xmlns:a16="http://schemas.microsoft.com/office/drawing/2014/main" val="2158866763"/>
                    </a:ext>
                  </a:extLst>
                </a:gridCol>
                <a:gridCol w="1712521">
                  <a:extLst>
                    <a:ext uri="{9D8B030D-6E8A-4147-A177-3AD203B41FA5}">
                      <a16:colId xmlns:a16="http://schemas.microsoft.com/office/drawing/2014/main" val="1533907082"/>
                    </a:ext>
                  </a:extLst>
                </a:gridCol>
                <a:gridCol w="1712521">
                  <a:extLst>
                    <a:ext uri="{9D8B030D-6E8A-4147-A177-3AD203B41FA5}">
                      <a16:colId xmlns:a16="http://schemas.microsoft.com/office/drawing/2014/main" val="1734943716"/>
                    </a:ext>
                  </a:extLst>
                </a:gridCol>
              </a:tblGrid>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chemeClr val="tx1">
                        <a:lumMod val="65000"/>
                        <a:lumOff val="35000"/>
                      </a:schemeClr>
                    </a:solidFill>
                  </a:tcPr>
                </a:tc>
                <a:tc>
                  <a:txBody>
                    <a:bodyPr/>
                    <a:lstStyle/>
                    <a:p>
                      <a:endParaRPr lang="en-US" dirty="0"/>
                    </a:p>
                  </a:txBody>
                  <a:tcPr/>
                </a:tc>
                <a:extLst>
                  <a:ext uri="{0D108BD9-81ED-4DB2-BD59-A6C34878D82A}">
                    <a16:rowId xmlns:a16="http://schemas.microsoft.com/office/drawing/2014/main" val="1292840159"/>
                  </a:ext>
                </a:extLst>
              </a:tr>
            </a:tbl>
          </a:graphicData>
        </a:graphic>
      </p:graphicFrame>
      <p:sp>
        <p:nvSpPr>
          <p:cNvPr id="16" name="TextBox 15">
            <a:extLst>
              <a:ext uri="{FF2B5EF4-FFF2-40B4-BE49-F238E27FC236}">
                <a16:creationId xmlns:a16="http://schemas.microsoft.com/office/drawing/2014/main" id="{DA35867B-9DAA-E117-E5A5-B9092FEB455C}"/>
              </a:ext>
            </a:extLst>
          </p:cNvPr>
          <p:cNvSpPr txBox="1"/>
          <p:nvPr/>
        </p:nvSpPr>
        <p:spPr>
          <a:xfrm>
            <a:off x="3000735" y="1774230"/>
            <a:ext cx="1010093" cy="369332"/>
          </a:xfrm>
          <a:prstGeom prst="rect">
            <a:avLst/>
          </a:prstGeom>
          <a:noFill/>
        </p:spPr>
        <p:txBody>
          <a:bodyPr wrap="square" rtlCol="0">
            <a:spAutoFit/>
          </a:bodyPr>
          <a:lstStyle/>
          <a:p>
            <a:r>
              <a:rPr lang="en-US" dirty="0"/>
              <a:t>Search</a:t>
            </a:r>
          </a:p>
        </p:txBody>
      </p:sp>
      <p:sp>
        <p:nvSpPr>
          <p:cNvPr id="17" name="TextBox 16">
            <a:extLst>
              <a:ext uri="{FF2B5EF4-FFF2-40B4-BE49-F238E27FC236}">
                <a16:creationId xmlns:a16="http://schemas.microsoft.com/office/drawing/2014/main" id="{BC94EB61-76CF-FBC5-1505-5FEB86A474F8}"/>
              </a:ext>
            </a:extLst>
          </p:cNvPr>
          <p:cNvSpPr txBox="1"/>
          <p:nvPr/>
        </p:nvSpPr>
        <p:spPr>
          <a:xfrm>
            <a:off x="4623186" y="1766931"/>
            <a:ext cx="1285517" cy="369332"/>
          </a:xfrm>
          <a:prstGeom prst="rect">
            <a:avLst/>
          </a:prstGeom>
          <a:noFill/>
        </p:spPr>
        <p:txBody>
          <a:bodyPr wrap="square" rtlCol="0">
            <a:spAutoFit/>
          </a:bodyPr>
          <a:lstStyle/>
          <a:p>
            <a:r>
              <a:rPr lang="en-US" dirty="0"/>
              <a:t>Dashboards</a:t>
            </a:r>
          </a:p>
        </p:txBody>
      </p:sp>
      <p:sp>
        <p:nvSpPr>
          <p:cNvPr id="18" name="TextBox 17">
            <a:extLst>
              <a:ext uri="{FF2B5EF4-FFF2-40B4-BE49-F238E27FC236}">
                <a16:creationId xmlns:a16="http://schemas.microsoft.com/office/drawing/2014/main" id="{7551448E-852E-4364-7F31-9235BB33ADC4}"/>
              </a:ext>
            </a:extLst>
          </p:cNvPr>
          <p:cNvSpPr txBox="1"/>
          <p:nvPr/>
        </p:nvSpPr>
        <p:spPr>
          <a:xfrm>
            <a:off x="6283298" y="1751793"/>
            <a:ext cx="1285517" cy="369332"/>
          </a:xfrm>
          <a:prstGeom prst="rect">
            <a:avLst/>
          </a:prstGeom>
          <a:noFill/>
        </p:spPr>
        <p:txBody>
          <a:bodyPr wrap="square" rtlCol="0">
            <a:spAutoFit/>
          </a:bodyPr>
          <a:lstStyle/>
          <a:p>
            <a:r>
              <a:rPr lang="en-US" dirty="0"/>
              <a:t>Apps</a:t>
            </a:r>
          </a:p>
        </p:txBody>
      </p:sp>
      <p:cxnSp>
        <p:nvCxnSpPr>
          <p:cNvPr id="26" name="Straight Connector 25">
            <a:extLst>
              <a:ext uri="{FF2B5EF4-FFF2-40B4-BE49-F238E27FC236}">
                <a16:creationId xmlns:a16="http://schemas.microsoft.com/office/drawing/2014/main" id="{63290396-26BD-40C8-12C2-AFBE0FAFECD5}"/>
              </a:ext>
            </a:extLst>
          </p:cNvPr>
          <p:cNvCxnSpPr/>
          <p:nvPr/>
        </p:nvCxnSpPr>
        <p:spPr>
          <a:xfrm>
            <a:off x="4409882" y="2550166"/>
            <a:ext cx="0" cy="3296093"/>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screenshot of a phone&#10;&#10;Description automatically generated">
            <a:extLst>
              <a:ext uri="{FF2B5EF4-FFF2-40B4-BE49-F238E27FC236}">
                <a16:creationId xmlns:a16="http://schemas.microsoft.com/office/drawing/2014/main" id="{3BD03354-F002-5D82-FB8E-D0EFE5EA7D5E}"/>
              </a:ext>
            </a:extLst>
          </p:cNvPr>
          <p:cNvPicPr>
            <a:picLocks noChangeAspect="1"/>
          </p:cNvPicPr>
          <p:nvPr/>
        </p:nvPicPr>
        <p:blipFill>
          <a:blip r:embed="rId2"/>
          <a:stretch>
            <a:fillRect/>
          </a:stretch>
        </p:blipFill>
        <p:spPr>
          <a:xfrm>
            <a:off x="796868" y="880110"/>
            <a:ext cx="1626737" cy="5422457"/>
          </a:xfrm>
          <a:prstGeom prst="rect">
            <a:avLst/>
          </a:prstGeom>
        </p:spPr>
      </p:pic>
      <p:pic>
        <p:nvPicPr>
          <p:cNvPr id="10" name="Picture 2" descr="settings&quot; Icon - Download for free – Iconduck">
            <a:extLst>
              <a:ext uri="{FF2B5EF4-FFF2-40B4-BE49-F238E27FC236}">
                <a16:creationId xmlns:a16="http://schemas.microsoft.com/office/drawing/2014/main" id="{99383DEE-9B50-392E-5093-150C6EF46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20" y="1808223"/>
            <a:ext cx="284042" cy="28377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D385CE4-87CC-AE3D-91FB-FB85E7BCA995}"/>
              </a:ext>
            </a:extLst>
          </p:cNvPr>
          <p:cNvSpPr txBox="1"/>
          <p:nvPr/>
        </p:nvSpPr>
        <p:spPr>
          <a:xfrm>
            <a:off x="2770512" y="2426323"/>
            <a:ext cx="1562986" cy="369332"/>
          </a:xfrm>
          <a:prstGeom prst="rect">
            <a:avLst/>
          </a:prstGeom>
          <a:noFill/>
        </p:spPr>
        <p:txBody>
          <a:bodyPr wrap="square" rtlCol="0">
            <a:spAutoFit/>
          </a:bodyPr>
          <a:lstStyle/>
          <a:p>
            <a:r>
              <a:rPr lang="en-US" dirty="0"/>
              <a:t>Space Settings</a:t>
            </a:r>
          </a:p>
        </p:txBody>
      </p:sp>
      <p:sp>
        <p:nvSpPr>
          <p:cNvPr id="20" name="TextBox 19">
            <a:extLst>
              <a:ext uri="{FF2B5EF4-FFF2-40B4-BE49-F238E27FC236}">
                <a16:creationId xmlns:a16="http://schemas.microsoft.com/office/drawing/2014/main" id="{09123A9E-32C5-86DB-5DD0-098D8A58CF59}"/>
              </a:ext>
            </a:extLst>
          </p:cNvPr>
          <p:cNvSpPr txBox="1"/>
          <p:nvPr/>
        </p:nvSpPr>
        <p:spPr>
          <a:xfrm>
            <a:off x="2878106" y="2953407"/>
            <a:ext cx="1531774" cy="246221"/>
          </a:xfrm>
          <a:prstGeom prst="rect">
            <a:avLst/>
          </a:prstGeom>
          <a:noFill/>
        </p:spPr>
        <p:txBody>
          <a:bodyPr wrap="square" rtlCol="0">
            <a:spAutoFit/>
          </a:bodyPr>
          <a:lstStyle/>
          <a:p>
            <a:r>
              <a:rPr lang="en-US" sz="1000" dirty="0"/>
              <a:t>User roles &amp; permissions</a:t>
            </a:r>
          </a:p>
        </p:txBody>
      </p:sp>
      <p:sp>
        <p:nvSpPr>
          <p:cNvPr id="21" name="TextBox 20">
            <a:extLst>
              <a:ext uri="{FF2B5EF4-FFF2-40B4-BE49-F238E27FC236}">
                <a16:creationId xmlns:a16="http://schemas.microsoft.com/office/drawing/2014/main" id="{FD0009E6-7C3E-7012-3C59-52C9EF351C5A}"/>
              </a:ext>
            </a:extLst>
          </p:cNvPr>
          <p:cNvSpPr txBox="1"/>
          <p:nvPr/>
        </p:nvSpPr>
        <p:spPr>
          <a:xfrm>
            <a:off x="3467045" y="3337263"/>
            <a:ext cx="858599" cy="246221"/>
          </a:xfrm>
          <a:prstGeom prst="rect">
            <a:avLst/>
          </a:prstGeom>
          <a:noFill/>
        </p:spPr>
        <p:txBody>
          <a:bodyPr wrap="square" rtlCol="0">
            <a:spAutoFit/>
          </a:bodyPr>
          <a:lstStyle/>
          <a:p>
            <a:r>
              <a:rPr lang="en-US" sz="1000" b="1" dirty="0"/>
              <a:t>Integrations</a:t>
            </a:r>
          </a:p>
        </p:txBody>
      </p:sp>
      <p:sp>
        <p:nvSpPr>
          <p:cNvPr id="22" name="TextBox 21">
            <a:extLst>
              <a:ext uri="{FF2B5EF4-FFF2-40B4-BE49-F238E27FC236}">
                <a16:creationId xmlns:a16="http://schemas.microsoft.com/office/drawing/2014/main" id="{6C7C90CE-D71B-DEA4-5553-EF8E065967A9}"/>
              </a:ext>
            </a:extLst>
          </p:cNvPr>
          <p:cNvSpPr txBox="1"/>
          <p:nvPr/>
        </p:nvSpPr>
        <p:spPr>
          <a:xfrm>
            <a:off x="3788868" y="3634934"/>
            <a:ext cx="621013" cy="246221"/>
          </a:xfrm>
          <a:prstGeom prst="rect">
            <a:avLst/>
          </a:prstGeom>
          <a:noFill/>
        </p:spPr>
        <p:txBody>
          <a:bodyPr wrap="square" rtlCol="0">
            <a:spAutoFit/>
          </a:bodyPr>
          <a:lstStyle/>
          <a:p>
            <a:r>
              <a:rPr lang="en-US" sz="1000" b="1" dirty="0"/>
              <a:t>Apps</a:t>
            </a:r>
          </a:p>
        </p:txBody>
      </p:sp>
      <p:sp>
        <p:nvSpPr>
          <p:cNvPr id="23" name="TextBox 22">
            <a:extLst>
              <a:ext uri="{FF2B5EF4-FFF2-40B4-BE49-F238E27FC236}">
                <a16:creationId xmlns:a16="http://schemas.microsoft.com/office/drawing/2014/main" id="{0A957E68-76F8-EB7A-881D-291EAF4CAAE1}"/>
              </a:ext>
            </a:extLst>
          </p:cNvPr>
          <p:cNvSpPr txBox="1"/>
          <p:nvPr/>
        </p:nvSpPr>
        <p:spPr>
          <a:xfrm>
            <a:off x="4521187" y="2585992"/>
            <a:ext cx="858599" cy="246221"/>
          </a:xfrm>
          <a:prstGeom prst="rect">
            <a:avLst/>
          </a:prstGeom>
          <a:noFill/>
        </p:spPr>
        <p:txBody>
          <a:bodyPr wrap="square" rtlCol="0">
            <a:spAutoFit/>
          </a:bodyPr>
          <a:lstStyle/>
          <a:p>
            <a:r>
              <a:rPr lang="en-US" sz="1000" b="1" dirty="0"/>
              <a:t>Integrations</a:t>
            </a:r>
          </a:p>
        </p:txBody>
      </p:sp>
      <p:pic>
        <p:nvPicPr>
          <p:cNvPr id="28" name="Picture 27">
            <a:extLst>
              <a:ext uri="{FF2B5EF4-FFF2-40B4-BE49-F238E27FC236}">
                <a16:creationId xmlns:a16="http://schemas.microsoft.com/office/drawing/2014/main" id="{6DF4463E-D047-D6DB-151A-E2ECD16B2746}"/>
              </a:ext>
            </a:extLst>
          </p:cNvPr>
          <p:cNvPicPr>
            <a:picLocks noChangeAspect="1"/>
          </p:cNvPicPr>
          <p:nvPr/>
        </p:nvPicPr>
        <p:blipFill>
          <a:blip r:embed="rId4"/>
          <a:stretch>
            <a:fillRect/>
          </a:stretch>
        </p:blipFill>
        <p:spPr>
          <a:xfrm>
            <a:off x="4880982" y="3117545"/>
            <a:ext cx="645865" cy="601241"/>
          </a:xfrm>
          <a:prstGeom prst="rect">
            <a:avLst/>
          </a:prstGeom>
        </p:spPr>
      </p:pic>
      <p:pic>
        <p:nvPicPr>
          <p:cNvPr id="9220" name="Picture 4" descr="Tally Solutions - Wikipedia">
            <a:extLst>
              <a:ext uri="{FF2B5EF4-FFF2-40B4-BE49-F238E27FC236}">
                <a16:creationId xmlns:a16="http://schemas.microsoft.com/office/drawing/2014/main" id="{41CBBA72-DD59-A5E1-05E3-9DB015FD5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703" y="3131645"/>
            <a:ext cx="1292772" cy="594709"/>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9A67E4C6-C59C-AF8A-340B-3003C16BDF2C}"/>
              </a:ext>
            </a:extLst>
          </p:cNvPr>
          <p:cNvSpPr/>
          <p:nvPr/>
        </p:nvSpPr>
        <p:spPr>
          <a:xfrm>
            <a:off x="4683652" y="3946072"/>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0" name="Rounded Rectangle 29">
            <a:extLst>
              <a:ext uri="{FF2B5EF4-FFF2-40B4-BE49-F238E27FC236}">
                <a16:creationId xmlns:a16="http://schemas.microsoft.com/office/drawing/2014/main" id="{739D759F-BCCE-459E-C3EA-6F0FAEA33353}"/>
              </a:ext>
            </a:extLst>
          </p:cNvPr>
          <p:cNvSpPr/>
          <p:nvPr/>
        </p:nvSpPr>
        <p:spPr>
          <a:xfrm>
            <a:off x="6096000" y="3876660"/>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Remove Integration</a:t>
            </a:r>
          </a:p>
        </p:txBody>
      </p:sp>
      <p:sp>
        <p:nvSpPr>
          <p:cNvPr id="31" name="Rectangle 30">
            <a:extLst>
              <a:ext uri="{FF2B5EF4-FFF2-40B4-BE49-F238E27FC236}">
                <a16:creationId xmlns:a16="http://schemas.microsoft.com/office/drawing/2014/main" id="{2F3CC785-40E9-84A0-BC30-939057AA9EAC}"/>
              </a:ext>
            </a:extLst>
          </p:cNvPr>
          <p:cNvSpPr/>
          <p:nvPr/>
        </p:nvSpPr>
        <p:spPr>
          <a:xfrm>
            <a:off x="7538943" y="2622210"/>
            <a:ext cx="1639069" cy="11548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2" descr="plus&quot; Icon - Download for free – Iconduck">
            <a:extLst>
              <a:ext uri="{FF2B5EF4-FFF2-40B4-BE49-F238E27FC236}">
                <a16:creationId xmlns:a16="http://schemas.microsoft.com/office/drawing/2014/main" id="{594D6992-10A2-A9A4-F164-344BCA8CC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820" y="2876317"/>
            <a:ext cx="491120" cy="49112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a:extLst>
              <a:ext uri="{FF2B5EF4-FFF2-40B4-BE49-F238E27FC236}">
                <a16:creationId xmlns:a16="http://schemas.microsoft.com/office/drawing/2014/main" id="{E70FEBD2-E6BD-7B38-F8FB-5DACCF05C58B}"/>
              </a:ext>
            </a:extLst>
          </p:cNvPr>
          <p:cNvSpPr/>
          <p:nvPr/>
        </p:nvSpPr>
        <p:spPr>
          <a:xfrm>
            <a:off x="7884925" y="3908238"/>
            <a:ext cx="1040524" cy="3109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Add integration</a:t>
            </a:r>
          </a:p>
        </p:txBody>
      </p:sp>
      <p:sp>
        <p:nvSpPr>
          <p:cNvPr id="12" name="Rectangle 11">
            <a:extLst>
              <a:ext uri="{FF2B5EF4-FFF2-40B4-BE49-F238E27FC236}">
                <a16:creationId xmlns:a16="http://schemas.microsoft.com/office/drawing/2014/main" id="{E512F098-16C7-02C9-5A46-7EA3FD256323}"/>
              </a:ext>
            </a:extLst>
          </p:cNvPr>
          <p:cNvSpPr/>
          <p:nvPr/>
        </p:nvSpPr>
        <p:spPr>
          <a:xfrm>
            <a:off x="810964" y="1584320"/>
            <a:ext cx="1765502" cy="4647835"/>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D0B885-1BBE-7A3F-AB1E-C658BC2843A4}"/>
              </a:ext>
            </a:extLst>
          </p:cNvPr>
          <p:cNvSpPr/>
          <p:nvPr/>
        </p:nvSpPr>
        <p:spPr>
          <a:xfrm>
            <a:off x="2590562" y="1064045"/>
            <a:ext cx="7215906" cy="4926298"/>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A5CCCCF-BF14-780D-C1A3-3B1DEDF9A772}"/>
              </a:ext>
            </a:extLst>
          </p:cNvPr>
          <p:cNvSpPr txBox="1"/>
          <p:nvPr/>
        </p:nvSpPr>
        <p:spPr>
          <a:xfrm>
            <a:off x="912532" y="1654732"/>
            <a:ext cx="1129119" cy="369332"/>
          </a:xfrm>
          <a:prstGeom prst="rect">
            <a:avLst/>
          </a:prstGeom>
          <a:noFill/>
        </p:spPr>
        <p:txBody>
          <a:bodyPr wrap="square" rtlCol="0">
            <a:spAutoFit/>
          </a:bodyPr>
          <a:lstStyle/>
          <a:p>
            <a:r>
              <a:rPr lang="en-US" dirty="0"/>
              <a:t>Settings</a:t>
            </a:r>
          </a:p>
        </p:txBody>
      </p:sp>
      <p:pic>
        <p:nvPicPr>
          <p:cNvPr id="40" name="Picture 39" descr="A screenshot of a computer&#10;&#10;Description automatically generated">
            <a:extLst>
              <a:ext uri="{FF2B5EF4-FFF2-40B4-BE49-F238E27FC236}">
                <a16:creationId xmlns:a16="http://schemas.microsoft.com/office/drawing/2014/main" id="{10A9705B-6731-02FC-06EC-AF9FAAFC2DB2}"/>
              </a:ext>
            </a:extLst>
          </p:cNvPr>
          <p:cNvPicPr>
            <a:picLocks noChangeAspect="1"/>
          </p:cNvPicPr>
          <p:nvPr/>
        </p:nvPicPr>
        <p:blipFill>
          <a:blip r:embed="rId7"/>
          <a:stretch>
            <a:fillRect/>
          </a:stretch>
        </p:blipFill>
        <p:spPr>
          <a:xfrm>
            <a:off x="2578723" y="1587519"/>
            <a:ext cx="7214635" cy="4467567"/>
          </a:xfrm>
          <a:prstGeom prst="rect">
            <a:avLst/>
          </a:prstGeom>
        </p:spPr>
      </p:pic>
      <p:pic>
        <p:nvPicPr>
          <p:cNvPr id="34" name="Picture 33" descr="A screenshot of a website&#10;&#10;Description automatically generated">
            <a:extLst>
              <a:ext uri="{FF2B5EF4-FFF2-40B4-BE49-F238E27FC236}">
                <a16:creationId xmlns:a16="http://schemas.microsoft.com/office/drawing/2014/main" id="{548D4834-9E9B-770F-F439-8E539F3678B1}"/>
              </a:ext>
            </a:extLst>
          </p:cNvPr>
          <p:cNvPicPr>
            <a:picLocks noChangeAspect="1"/>
          </p:cNvPicPr>
          <p:nvPr/>
        </p:nvPicPr>
        <p:blipFill>
          <a:blip r:embed="rId8"/>
          <a:stretch>
            <a:fillRect/>
          </a:stretch>
        </p:blipFill>
        <p:spPr>
          <a:xfrm>
            <a:off x="2613309" y="1082021"/>
            <a:ext cx="7164187" cy="4498972"/>
          </a:xfrm>
          <a:prstGeom prst="rect">
            <a:avLst/>
          </a:prstGeom>
        </p:spPr>
      </p:pic>
      <p:pic>
        <p:nvPicPr>
          <p:cNvPr id="36" name="Picture 35" descr="A screenshot of a phone&#10;&#10;Description automatically generated">
            <a:extLst>
              <a:ext uri="{FF2B5EF4-FFF2-40B4-BE49-F238E27FC236}">
                <a16:creationId xmlns:a16="http://schemas.microsoft.com/office/drawing/2014/main" id="{0191B08E-0F79-ED7C-DC2A-4648BB051640}"/>
              </a:ext>
            </a:extLst>
          </p:cNvPr>
          <p:cNvPicPr>
            <a:picLocks noChangeAspect="1"/>
          </p:cNvPicPr>
          <p:nvPr/>
        </p:nvPicPr>
        <p:blipFill>
          <a:blip r:embed="rId9"/>
          <a:stretch>
            <a:fillRect/>
          </a:stretch>
        </p:blipFill>
        <p:spPr>
          <a:xfrm>
            <a:off x="2601623" y="1075191"/>
            <a:ext cx="6901383" cy="1855328"/>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296A6E8B-58AE-C536-CE8F-33CD7D658656}"/>
              </a:ext>
            </a:extLst>
          </p:cNvPr>
          <p:cNvPicPr>
            <a:picLocks noChangeAspect="1"/>
          </p:cNvPicPr>
          <p:nvPr/>
        </p:nvPicPr>
        <p:blipFill>
          <a:blip r:embed="rId10"/>
          <a:stretch>
            <a:fillRect/>
          </a:stretch>
        </p:blipFill>
        <p:spPr>
          <a:xfrm>
            <a:off x="828469" y="2070099"/>
            <a:ext cx="1714703" cy="1439006"/>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30143CF2-FEBD-F533-557F-8C08C1BAE5ED}"/>
              </a:ext>
            </a:extLst>
          </p:cNvPr>
          <p:cNvPicPr>
            <a:picLocks noChangeAspect="1"/>
          </p:cNvPicPr>
          <p:nvPr/>
        </p:nvPicPr>
        <p:blipFill>
          <a:blip r:embed="rId11"/>
          <a:stretch>
            <a:fillRect/>
          </a:stretch>
        </p:blipFill>
        <p:spPr>
          <a:xfrm>
            <a:off x="2596346" y="1061712"/>
            <a:ext cx="7164187" cy="2353335"/>
          </a:xfrm>
          <a:prstGeom prst="rect">
            <a:avLst/>
          </a:prstGeom>
        </p:spPr>
      </p:pic>
      <p:pic>
        <p:nvPicPr>
          <p:cNvPr id="39" name="Picture 38" descr="A white rectangular object with a white stripe&#10;&#10;Description automatically generated">
            <a:extLst>
              <a:ext uri="{FF2B5EF4-FFF2-40B4-BE49-F238E27FC236}">
                <a16:creationId xmlns:a16="http://schemas.microsoft.com/office/drawing/2014/main" id="{9DBD3DCA-F296-26C1-8DAD-4C398928D9B7}"/>
              </a:ext>
            </a:extLst>
          </p:cNvPr>
          <p:cNvPicPr>
            <a:picLocks noChangeAspect="1"/>
          </p:cNvPicPr>
          <p:nvPr/>
        </p:nvPicPr>
        <p:blipFill>
          <a:blip r:embed="rId12"/>
          <a:stretch>
            <a:fillRect/>
          </a:stretch>
        </p:blipFill>
        <p:spPr>
          <a:xfrm>
            <a:off x="2582869" y="1057829"/>
            <a:ext cx="7177664" cy="2176453"/>
          </a:xfrm>
          <a:prstGeom prst="rect">
            <a:avLst/>
          </a:prstGeom>
        </p:spPr>
      </p:pic>
      <p:pic>
        <p:nvPicPr>
          <p:cNvPr id="37" name="Picture 36" descr="A screenshot of a login page&#10;&#10;Description automatically generated">
            <a:extLst>
              <a:ext uri="{FF2B5EF4-FFF2-40B4-BE49-F238E27FC236}">
                <a16:creationId xmlns:a16="http://schemas.microsoft.com/office/drawing/2014/main" id="{B2776551-7476-514B-6C50-0F7B70410080}"/>
              </a:ext>
            </a:extLst>
          </p:cNvPr>
          <p:cNvPicPr>
            <a:picLocks noChangeAspect="1"/>
          </p:cNvPicPr>
          <p:nvPr/>
        </p:nvPicPr>
        <p:blipFill>
          <a:blip r:embed="rId13"/>
          <a:stretch>
            <a:fillRect/>
          </a:stretch>
        </p:blipFill>
        <p:spPr>
          <a:xfrm>
            <a:off x="828469" y="3656081"/>
            <a:ext cx="1731923" cy="1746236"/>
          </a:xfrm>
          <a:prstGeom prst="rect">
            <a:avLst/>
          </a:prstGeom>
        </p:spPr>
      </p:pic>
    </p:spTree>
    <p:extLst>
      <p:ext uri="{BB962C8B-B14F-4D97-AF65-F5344CB8AC3E}">
        <p14:creationId xmlns:p14="http://schemas.microsoft.com/office/powerpoint/2010/main" val="182119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93883-ABAA-09A4-95DE-A947A13B7EEF}"/>
              </a:ext>
            </a:extLst>
          </p:cNvPr>
          <p:cNvSpPr>
            <a:spLocks noGrp="1"/>
          </p:cNvSpPr>
          <p:nvPr>
            <p:ph type="title"/>
          </p:nvPr>
        </p:nvSpPr>
        <p:spPr/>
        <p:txBody>
          <a:bodyPr/>
          <a:lstStyle/>
          <a:p>
            <a:r>
              <a:rPr lang="en-US" dirty="0"/>
              <a:t>Product flow ( high level)</a:t>
            </a:r>
          </a:p>
        </p:txBody>
      </p:sp>
      <p:sp>
        <p:nvSpPr>
          <p:cNvPr id="3" name="Content Placeholder 2">
            <a:extLst>
              <a:ext uri="{FF2B5EF4-FFF2-40B4-BE49-F238E27FC236}">
                <a16:creationId xmlns:a16="http://schemas.microsoft.com/office/drawing/2014/main" id="{9BB7A655-A9DE-F2C0-D7C3-A6DF67F6735D}"/>
              </a:ext>
            </a:extLst>
          </p:cNvPr>
          <p:cNvSpPr>
            <a:spLocks noGrp="1"/>
          </p:cNvSpPr>
          <p:nvPr>
            <p:ph idx="1"/>
          </p:nvPr>
        </p:nvSpPr>
        <p:spPr>
          <a:xfrm>
            <a:off x="838200" y="1690688"/>
            <a:ext cx="10515600" cy="4351338"/>
          </a:xfrm>
        </p:spPr>
        <p:txBody>
          <a:bodyPr>
            <a:normAutofit lnSpcReduction="10000"/>
          </a:bodyPr>
          <a:lstStyle/>
          <a:p>
            <a:r>
              <a:rPr lang="en-US" dirty="0"/>
              <a:t>Register on hubspace.co</a:t>
            </a:r>
          </a:p>
          <a:p>
            <a:r>
              <a:rPr lang="en-US" dirty="0"/>
              <a:t>Signup for trial</a:t>
            </a:r>
          </a:p>
          <a:p>
            <a:r>
              <a:rPr lang="en-US" dirty="0"/>
              <a:t>Create first Space</a:t>
            </a:r>
          </a:p>
          <a:p>
            <a:pPr marL="0" indent="0">
              <a:buNone/>
            </a:pPr>
            <a:r>
              <a:rPr lang="en-US" dirty="0"/>
              <a:t>    - Give a name to the space</a:t>
            </a:r>
          </a:p>
          <a:p>
            <a:pPr marL="0" indent="0">
              <a:buNone/>
            </a:pPr>
            <a:r>
              <a:rPr lang="en-US" dirty="0"/>
              <a:t>    - Add integrations</a:t>
            </a:r>
          </a:p>
          <a:p>
            <a:r>
              <a:rPr lang="en-US" dirty="0"/>
              <a:t>Space </a:t>
            </a:r>
          </a:p>
          <a:p>
            <a:pPr marL="0" indent="0">
              <a:buNone/>
            </a:pPr>
            <a:r>
              <a:rPr lang="en-US" dirty="0"/>
              <a:t>   - Search</a:t>
            </a:r>
          </a:p>
          <a:p>
            <a:pPr marL="0" indent="0">
              <a:buNone/>
            </a:pPr>
            <a:r>
              <a:rPr lang="en-US" dirty="0"/>
              <a:t>   - Dashboards &amp; Insights ( Create and pin)</a:t>
            </a:r>
          </a:p>
          <a:p>
            <a:pPr marL="0" indent="0">
              <a:buNone/>
            </a:pPr>
            <a:r>
              <a:rPr lang="en-US" dirty="0"/>
              <a:t>   - Apps ( Phase-2)</a:t>
            </a:r>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84457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5F117-ADCF-EA6C-B062-899C48C3193A}"/>
              </a:ext>
            </a:extLst>
          </p:cNvPr>
          <p:cNvSpPr>
            <a:spLocks noGrp="1"/>
          </p:cNvSpPr>
          <p:nvPr>
            <p:ph type="title"/>
          </p:nvPr>
        </p:nvSpPr>
        <p:spPr/>
        <p:txBody>
          <a:bodyPr/>
          <a:lstStyle/>
          <a:p>
            <a:r>
              <a:rPr lang="en-US" dirty="0" err="1"/>
              <a:t>Ipaas</a:t>
            </a:r>
            <a:r>
              <a:rPr lang="en-US" dirty="0"/>
              <a:t> API ( for connecting ERPs_</a:t>
            </a:r>
          </a:p>
        </p:txBody>
      </p:sp>
      <p:sp>
        <p:nvSpPr>
          <p:cNvPr id="3" name="Content Placeholder 2">
            <a:extLst>
              <a:ext uri="{FF2B5EF4-FFF2-40B4-BE49-F238E27FC236}">
                <a16:creationId xmlns:a16="http://schemas.microsoft.com/office/drawing/2014/main" id="{73D06B35-A035-65D8-6C51-8B94D264E820}"/>
              </a:ext>
            </a:extLst>
          </p:cNvPr>
          <p:cNvSpPr>
            <a:spLocks noGrp="1"/>
          </p:cNvSpPr>
          <p:nvPr>
            <p:ph idx="1"/>
          </p:nvPr>
        </p:nvSpPr>
        <p:spPr/>
        <p:txBody>
          <a:bodyPr/>
          <a:lstStyle/>
          <a:p>
            <a:r>
              <a:rPr lang="en-US" dirty="0" err="1"/>
              <a:t>Alumio</a:t>
            </a:r>
            <a:endParaRPr lang="en-US" dirty="0"/>
          </a:p>
          <a:p>
            <a:r>
              <a:rPr lang="en-US" dirty="0" err="1"/>
              <a:t>Merge.dev</a:t>
            </a:r>
            <a:endParaRPr lang="en-US" dirty="0"/>
          </a:p>
          <a:p>
            <a:r>
              <a:rPr lang="en-US" dirty="0"/>
              <a:t>https://</a:t>
            </a:r>
            <a:r>
              <a:rPr lang="en-US" dirty="0" err="1"/>
              <a:t>www.integrationlabs.co</a:t>
            </a:r>
            <a:r>
              <a:rPr lang="en-US" dirty="0"/>
              <a:t>/</a:t>
            </a:r>
          </a:p>
        </p:txBody>
      </p:sp>
      <p:sp>
        <p:nvSpPr>
          <p:cNvPr id="4" name="TextBox 3">
            <a:extLst>
              <a:ext uri="{FF2B5EF4-FFF2-40B4-BE49-F238E27FC236}">
                <a16:creationId xmlns:a16="http://schemas.microsoft.com/office/drawing/2014/main" id="{758AAB65-C8A0-F769-86F9-6FEAAF0D82B1}"/>
              </a:ext>
            </a:extLst>
          </p:cNvPr>
          <p:cNvSpPr txBox="1"/>
          <p:nvPr/>
        </p:nvSpPr>
        <p:spPr>
          <a:xfrm>
            <a:off x="1030014" y="4414345"/>
            <a:ext cx="10142483" cy="369332"/>
          </a:xfrm>
          <a:prstGeom prst="rect">
            <a:avLst/>
          </a:prstGeom>
          <a:noFill/>
        </p:spPr>
        <p:txBody>
          <a:bodyPr wrap="square" rtlCol="0">
            <a:spAutoFit/>
          </a:bodyPr>
          <a:lstStyle/>
          <a:p>
            <a:r>
              <a:rPr lang="en-US" dirty="0"/>
              <a:t>IPAAS platforms provide API connectivity to fetch data from external systems like ERP, CRM, HRMS </a:t>
            </a:r>
            <a:r>
              <a:rPr lang="en-US" dirty="0" err="1"/>
              <a:t>etc</a:t>
            </a:r>
            <a:endParaRPr lang="en-US" dirty="0"/>
          </a:p>
        </p:txBody>
      </p:sp>
    </p:spTree>
    <p:extLst>
      <p:ext uri="{BB962C8B-B14F-4D97-AF65-F5344CB8AC3E}">
        <p14:creationId xmlns:p14="http://schemas.microsoft.com/office/powerpoint/2010/main" val="3688508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3A6F-5E8D-949C-D635-D7FA1EC637DE}"/>
              </a:ext>
            </a:extLst>
          </p:cNvPr>
          <p:cNvSpPr>
            <a:spLocks noGrp="1"/>
          </p:cNvSpPr>
          <p:nvPr>
            <p:ph type="title"/>
          </p:nvPr>
        </p:nvSpPr>
        <p:spPr/>
        <p:txBody>
          <a:bodyPr/>
          <a:lstStyle/>
          <a:p>
            <a:r>
              <a:rPr lang="en-US" dirty="0"/>
              <a:t>SAAS Boiler Plate</a:t>
            </a:r>
          </a:p>
        </p:txBody>
      </p:sp>
      <p:sp>
        <p:nvSpPr>
          <p:cNvPr id="3" name="Content Placeholder 2">
            <a:extLst>
              <a:ext uri="{FF2B5EF4-FFF2-40B4-BE49-F238E27FC236}">
                <a16:creationId xmlns:a16="http://schemas.microsoft.com/office/drawing/2014/main" id="{B6A96DA3-CE99-8712-02DC-7420E6B93DFD}"/>
              </a:ext>
            </a:extLst>
          </p:cNvPr>
          <p:cNvSpPr>
            <a:spLocks noGrp="1"/>
          </p:cNvSpPr>
          <p:nvPr>
            <p:ph idx="1"/>
          </p:nvPr>
        </p:nvSpPr>
        <p:spPr/>
        <p:txBody>
          <a:bodyPr/>
          <a:lstStyle/>
          <a:p>
            <a:r>
              <a:rPr lang="en-US" dirty="0">
                <a:hlinkClick r:id="rId2"/>
              </a:rPr>
              <a:t>https://usegravity.app/</a:t>
            </a:r>
            <a:endParaRPr lang="en-US" dirty="0"/>
          </a:p>
          <a:p>
            <a:pPr marL="0" indent="0">
              <a:buNone/>
            </a:pPr>
            <a:endParaRPr lang="en-US" dirty="0"/>
          </a:p>
        </p:txBody>
      </p:sp>
    </p:spTree>
    <p:extLst>
      <p:ext uri="{BB962C8B-B14F-4D97-AF65-F5344CB8AC3E}">
        <p14:creationId xmlns:p14="http://schemas.microsoft.com/office/powerpoint/2010/main" val="1733547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A0EC-7A12-FFF1-7772-572B5787CA88}"/>
              </a:ext>
            </a:extLst>
          </p:cNvPr>
          <p:cNvSpPr>
            <a:spLocks noGrp="1"/>
          </p:cNvSpPr>
          <p:nvPr>
            <p:ph type="title"/>
          </p:nvPr>
        </p:nvSpPr>
        <p:spPr>
          <a:xfrm>
            <a:off x="512379" y="2477705"/>
            <a:ext cx="10515600" cy="1325563"/>
          </a:xfrm>
        </p:spPr>
        <p:txBody>
          <a:bodyPr/>
          <a:lstStyle/>
          <a:p>
            <a:r>
              <a:rPr lang="en-US" dirty="0" err="1"/>
              <a:t>Registeration</a:t>
            </a:r>
            <a:endParaRPr lang="en-US" dirty="0"/>
          </a:p>
        </p:txBody>
      </p:sp>
    </p:spTree>
    <p:extLst>
      <p:ext uri="{BB962C8B-B14F-4D97-AF65-F5344CB8AC3E}">
        <p14:creationId xmlns:p14="http://schemas.microsoft.com/office/powerpoint/2010/main" val="1981511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3A6F-5E8D-949C-D635-D7FA1EC637DE}"/>
              </a:ext>
            </a:extLst>
          </p:cNvPr>
          <p:cNvSpPr>
            <a:spLocks noGrp="1"/>
          </p:cNvSpPr>
          <p:nvPr>
            <p:ph type="title"/>
          </p:nvPr>
        </p:nvSpPr>
        <p:spPr/>
        <p:txBody>
          <a:bodyPr/>
          <a:lstStyle/>
          <a:p>
            <a:r>
              <a:rPr lang="en-US" dirty="0"/>
              <a:t>LLM /AI Model</a:t>
            </a:r>
          </a:p>
        </p:txBody>
      </p:sp>
      <p:sp>
        <p:nvSpPr>
          <p:cNvPr id="3" name="Content Placeholder 2">
            <a:extLst>
              <a:ext uri="{FF2B5EF4-FFF2-40B4-BE49-F238E27FC236}">
                <a16:creationId xmlns:a16="http://schemas.microsoft.com/office/drawing/2014/main" id="{B6A96DA3-CE99-8712-02DC-7420E6B93DFD}"/>
              </a:ext>
            </a:extLst>
          </p:cNvPr>
          <p:cNvSpPr>
            <a:spLocks noGrp="1"/>
          </p:cNvSpPr>
          <p:nvPr>
            <p:ph idx="1"/>
          </p:nvPr>
        </p:nvSpPr>
        <p:spPr/>
        <p:txBody>
          <a:bodyPr/>
          <a:lstStyle/>
          <a:p>
            <a:r>
              <a:rPr lang="en-US" dirty="0"/>
              <a:t>To </a:t>
            </a:r>
            <a:r>
              <a:rPr lang="en-US"/>
              <a:t>be discussed</a:t>
            </a:r>
            <a:endParaRPr lang="en-US" dirty="0"/>
          </a:p>
          <a:p>
            <a:pPr marL="0" indent="0">
              <a:buNone/>
            </a:pPr>
            <a:endParaRPr lang="en-US" dirty="0"/>
          </a:p>
        </p:txBody>
      </p:sp>
    </p:spTree>
    <p:extLst>
      <p:ext uri="{BB962C8B-B14F-4D97-AF65-F5344CB8AC3E}">
        <p14:creationId xmlns:p14="http://schemas.microsoft.com/office/powerpoint/2010/main" val="1768922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 screenshot of a screenshot of a login page&#10;&#10;Description automatically generated">
            <a:extLst>
              <a:ext uri="{FF2B5EF4-FFF2-40B4-BE49-F238E27FC236}">
                <a16:creationId xmlns:a16="http://schemas.microsoft.com/office/drawing/2014/main" id="{0F8AB456-AB96-608E-7190-429A6C9E1924}"/>
              </a:ext>
            </a:extLst>
          </p:cNvPr>
          <p:cNvPicPr>
            <a:picLocks noChangeAspect="1"/>
          </p:cNvPicPr>
          <p:nvPr/>
        </p:nvPicPr>
        <p:blipFill rotWithShape="1">
          <a:blip r:embed="rId2"/>
          <a:srcRect t="1618"/>
          <a:stretch/>
        </p:blipFill>
        <p:spPr>
          <a:xfrm>
            <a:off x="-1" y="0"/>
            <a:ext cx="11870621" cy="6642538"/>
          </a:xfrm>
          <a:prstGeom prst="rect">
            <a:avLst/>
          </a:prstGeom>
        </p:spPr>
      </p:pic>
      <p:sp>
        <p:nvSpPr>
          <p:cNvPr id="6" name="Rectangle 5">
            <a:extLst>
              <a:ext uri="{FF2B5EF4-FFF2-40B4-BE49-F238E27FC236}">
                <a16:creationId xmlns:a16="http://schemas.microsoft.com/office/drawing/2014/main" id="{A7633C2B-49D0-0CE9-90A0-D107F6FD5324}"/>
              </a:ext>
            </a:extLst>
          </p:cNvPr>
          <p:cNvSpPr/>
          <p:nvPr/>
        </p:nvSpPr>
        <p:spPr>
          <a:xfrm>
            <a:off x="178676" y="0"/>
            <a:ext cx="1198179" cy="45194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7466C4-9B6F-E0E3-5EBB-BA60C140CE57}"/>
              </a:ext>
            </a:extLst>
          </p:cNvPr>
          <p:cNvSpPr/>
          <p:nvPr/>
        </p:nvSpPr>
        <p:spPr>
          <a:xfrm>
            <a:off x="7420303" y="725214"/>
            <a:ext cx="2701159" cy="1387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EAC5489-1DFB-6AD5-4088-F27EDB2B29E6}"/>
              </a:ext>
            </a:extLst>
          </p:cNvPr>
          <p:cNvSpPr/>
          <p:nvPr/>
        </p:nvSpPr>
        <p:spPr>
          <a:xfrm>
            <a:off x="0" y="0"/>
            <a:ext cx="5906814" cy="6858000"/>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automatically generated">
            <a:extLst>
              <a:ext uri="{FF2B5EF4-FFF2-40B4-BE49-F238E27FC236}">
                <a16:creationId xmlns:a16="http://schemas.microsoft.com/office/drawing/2014/main" id="{79C8D35D-2C9C-6FF8-B7F0-5617072535FB}"/>
              </a:ext>
            </a:extLst>
          </p:cNvPr>
          <p:cNvPicPr>
            <a:picLocks noChangeAspect="1"/>
          </p:cNvPicPr>
          <p:nvPr/>
        </p:nvPicPr>
        <p:blipFill>
          <a:blip r:embed="rId3"/>
          <a:stretch>
            <a:fillRect/>
          </a:stretch>
        </p:blipFill>
        <p:spPr>
          <a:xfrm>
            <a:off x="314802" y="208893"/>
            <a:ext cx="2124106" cy="698719"/>
          </a:xfrm>
          <a:prstGeom prst="rect">
            <a:avLst/>
          </a:prstGeom>
        </p:spPr>
      </p:pic>
    </p:spTree>
    <p:extLst>
      <p:ext uri="{BB962C8B-B14F-4D97-AF65-F5344CB8AC3E}">
        <p14:creationId xmlns:p14="http://schemas.microsoft.com/office/powerpoint/2010/main" val="1363174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 screenshot of a screenshot of a login page&#10;&#10;Description automatically generated">
            <a:extLst>
              <a:ext uri="{FF2B5EF4-FFF2-40B4-BE49-F238E27FC236}">
                <a16:creationId xmlns:a16="http://schemas.microsoft.com/office/drawing/2014/main" id="{0F8AB456-AB96-608E-7190-429A6C9E1924}"/>
              </a:ext>
            </a:extLst>
          </p:cNvPr>
          <p:cNvPicPr>
            <a:picLocks noChangeAspect="1"/>
          </p:cNvPicPr>
          <p:nvPr/>
        </p:nvPicPr>
        <p:blipFill rotWithShape="1">
          <a:blip r:embed="rId2"/>
          <a:srcRect t="1618"/>
          <a:stretch/>
        </p:blipFill>
        <p:spPr>
          <a:xfrm>
            <a:off x="-1" y="0"/>
            <a:ext cx="11870621" cy="6642538"/>
          </a:xfrm>
          <a:prstGeom prst="rect">
            <a:avLst/>
          </a:prstGeom>
        </p:spPr>
      </p:pic>
      <p:sp>
        <p:nvSpPr>
          <p:cNvPr id="6" name="Rectangle 5">
            <a:extLst>
              <a:ext uri="{FF2B5EF4-FFF2-40B4-BE49-F238E27FC236}">
                <a16:creationId xmlns:a16="http://schemas.microsoft.com/office/drawing/2014/main" id="{A7633C2B-49D0-0CE9-90A0-D107F6FD5324}"/>
              </a:ext>
            </a:extLst>
          </p:cNvPr>
          <p:cNvSpPr/>
          <p:nvPr/>
        </p:nvSpPr>
        <p:spPr>
          <a:xfrm>
            <a:off x="178676" y="0"/>
            <a:ext cx="1198179" cy="45194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7466C4-9B6F-E0E3-5EBB-BA60C140CE57}"/>
              </a:ext>
            </a:extLst>
          </p:cNvPr>
          <p:cNvSpPr/>
          <p:nvPr/>
        </p:nvSpPr>
        <p:spPr>
          <a:xfrm>
            <a:off x="7420303" y="725214"/>
            <a:ext cx="2701159" cy="1387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EAC5489-1DFB-6AD5-4088-F27EDB2B29E6}"/>
              </a:ext>
            </a:extLst>
          </p:cNvPr>
          <p:cNvSpPr/>
          <p:nvPr/>
        </p:nvSpPr>
        <p:spPr>
          <a:xfrm>
            <a:off x="0" y="0"/>
            <a:ext cx="12192000" cy="6858000"/>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automatically generated">
            <a:extLst>
              <a:ext uri="{FF2B5EF4-FFF2-40B4-BE49-F238E27FC236}">
                <a16:creationId xmlns:a16="http://schemas.microsoft.com/office/drawing/2014/main" id="{79C8D35D-2C9C-6FF8-B7F0-5617072535FB}"/>
              </a:ext>
            </a:extLst>
          </p:cNvPr>
          <p:cNvPicPr>
            <a:picLocks noChangeAspect="1"/>
          </p:cNvPicPr>
          <p:nvPr/>
        </p:nvPicPr>
        <p:blipFill>
          <a:blip r:embed="rId3"/>
          <a:stretch>
            <a:fillRect/>
          </a:stretch>
        </p:blipFill>
        <p:spPr>
          <a:xfrm>
            <a:off x="314802" y="208893"/>
            <a:ext cx="2124106" cy="698719"/>
          </a:xfrm>
          <a:prstGeom prst="rect">
            <a:avLst/>
          </a:prstGeom>
        </p:spPr>
      </p:pic>
      <p:pic>
        <p:nvPicPr>
          <p:cNvPr id="2" name="Content Placeholder 4" descr="A screenshot of a computer&#10;&#10;Description automatically generated">
            <a:extLst>
              <a:ext uri="{FF2B5EF4-FFF2-40B4-BE49-F238E27FC236}">
                <a16:creationId xmlns:a16="http://schemas.microsoft.com/office/drawing/2014/main" id="{ABDDC3B5-B8AE-1E5B-E54D-F47CED00C7E0}"/>
              </a:ext>
            </a:extLst>
          </p:cNvPr>
          <p:cNvPicPr>
            <a:picLocks noGrp="1" noChangeAspect="1"/>
          </p:cNvPicPr>
          <p:nvPr>
            <p:ph idx="1"/>
          </p:nvPr>
        </p:nvPicPr>
        <p:blipFill rotWithShape="1">
          <a:blip r:embed="rId4"/>
          <a:srcRect t="16972"/>
          <a:stretch/>
        </p:blipFill>
        <p:spPr>
          <a:xfrm>
            <a:off x="-2" y="1177159"/>
            <a:ext cx="12192002" cy="5758556"/>
          </a:xfrm>
        </p:spPr>
      </p:pic>
    </p:spTree>
    <p:extLst>
      <p:ext uri="{BB962C8B-B14F-4D97-AF65-F5344CB8AC3E}">
        <p14:creationId xmlns:p14="http://schemas.microsoft.com/office/powerpoint/2010/main" val="3770858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 screenshot of a screenshot of a login page&#10;&#10;Description automatically generated">
            <a:extLst>
              <a:ext uri="{FF2B5EF4-FFF2-40B4-BE49-F238E27FC236}">
                <a16:creationId xmlns:a16="http://schemas.microsoft.com/office/drawing/2014/main" id="{0F8AB456-AB96-608E-7190-429A6C9E1924}"/>
              </a:ext>
            </a:extLst>
          </p:cNvPr>
          <p:cNvPicPr>
            <a:picLocks noChangeAspect="1"/>
          </p:cNvPicPr>
          <p:nvPr/>
        </p:nvPicPr>
        <p:blipFill rotWithShape="1">
          <a:blip r:embed="rId2"/>
          <a:srcRect t="1618"/>
          <a:stretch/>
        </p:blipFill>
        <p:spPr>
          <a:xfrm>
            <a:off x="-1" y="0"/>
            <a:ext cx="11870621" cy="6642538"/>
          </a:xfrm>
          <a:prstGeom prst="rect">
            <a:avLst/>
          </a:prstGeom>
        </p:spPr>
      </p:pic>
      <p:sp>
        <p:nvSpPr>
          <p:cNvPr id="6" name="Rectangle 5">
            <a:extLst>
              <a:ext uri="{FF2B5EF4-FFF2-40B4-BE49-F238E27FC236}">
                <a16:creationId xmlns:a16="http://schemas.microsoft.com/office/drawing/2014/main" id="{A7633C2B-49D0-0CE9-90A0-D107F6FD5324}"/>
              </a:ext>
            </a:extLst>
          </p:cNvPr>
          <p:cNvSpPr/>
          <p:nvPr/>
        </p:nvSpPr>
        <p:spPr>
          <a:xfrm>
            <a:off x="178676" y="0"/>
            <a:ext cx="1198179" cy="45194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7466C4-9B6F-E0E3-5EBB-BA60C140CE57}"/>
              </a:ext>
            </a:extLst>
          </p:cNvPr>
          <p:cNvSpPr/>
          <p:nvPr/>
        </p:nvSpPr>
        <p:spPr>
          <a:xfrm>
            <a:off x="7420303" y="725214"/>
            <a:ext cx="2701159" cy="1387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EAC5489-1DFB-6AD5-4088-F27EDB2B29E6}"/>
              </a:ext>
            </a:extLst>
          </p:cNvPr>
          <p:cNvSpPr/>
          <p:nvPr/>
        </p:nvSpPr>
        <p:spPr>
          <a:xfrm>
            <a:off x="0" y="0"/>
            <a:ext cx="12192000" cy="6858000"/>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automatically generated">
            <a:extLst>
              <a:ext uri="{FF2B5EF4-FFF2-40B4-BE49-F238E27FC236}">
                <a16:creationId xmlns:a16="http://schemas.microsoft.com/office/drawing/2014/main" id="{79C8D35D-2C9C-6FF8-B7F0-5617072535FB}"/>
              </a:ext>
            </a:extLst>
          </p:cNvPr>
          <p:cNvPicPr>
            <a:picLocks noChangeAspect="1"/>
          </p:cNvPicPr>
          <p:nvPr/>
        </p:nvPicPr>
        <p:blipFill>
          <a:blip r:embed="rId3"/>
          <a:stretch>
            <a:fillRect/>
          </a:stretch>
        </p:blipFill>
        <p:spPr>
          <a:xfrm>
            <a:off x="314802" y="208893"/>
            <a:ext cx="2124106" cy="698719"/>
          </a:xfrm>
          <a:prstGeom prst="rect">
            <a:avLst/>
          </a:prstGeom>
        </p:spPr>
      </p:pic>
      <p:pic>
        <p:nvPicPr>
          <p:cNvPr id="2" name="Content Placeholder 4" descr="A screenshot of a computer&#10;&#10;Description automatically generated">
            <a:extLst>
              <a:ext uri="{FF2B5EF4-FFF2-40B4-BE49-F238E27FC236}">
                <a16:creationId xmlns:a16="http://schemas.microsoft.com/office/drawing/2014/main" id="{ABDDC3B5-B8AE-1E5B-E54D-F47CED00C7E0}"/>
              </a:ext>
            </a:extLst>
          </p:cNvPr>
          <p:cNvPicPr>
            <a:picLocks noGrp="1" noChangeAspect="1"/>
          </p:cNvPicPr>
          <p:nvPr>
            <p:ph idx="1"/>
          </p:nvPr>
        </p:nvPicPr>
        <p:blipFill rotWithShape="1">
          <a:blip r:embed="rId4"/>
          <a:srcRect t="16972"/>
          <a:stretch/>
        </p:blipFill>
        <p:spPr>
          <a:xfrm>
            <a:off x="-2" y="1177159"/>
            <a:ext cx="12192002" cy="5758556"/>
          </a:xfrm>
        </p:spPr>
      </p:pic>
      <p:sp>
        <p:nvSpPr>
          <p:cNvPr id="3" name="Rectangle 2">
            <a:extLst>
              <a:ext uri="{FF2B5EF4-FFF2-40B4-BE49-F238E27FC236}">
                <a16:creationId xmlns:a16="http://schemas.microsoft.com/office/drawing/2014/main" id="{98322711-BFFC-A23B-016C-DD9661E16C98}"/>
              </a:ext>
            </a:extLst>
          </p:cNvPr>
          <p:cNvSpPr/>
          <p:nvPr/>
        </p:nvSpPr>
        <p:spPr>
          <a:xfrm>
            <a:off x="3941379" y="1839310"/>
            <a:ext cx="4340773" cy="3310759"/>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171052-D6FD-A712-C96C-C3F1D6AE1E52}"/>
              </a:ext>
            </a:extLst>
          </p:cNvPr>
          <p:cNvSpPr txBox="1"/>
          <p:nvPr/>
        </p:nvSpPr>
        <p:spPr>
          <a:xfrm>
            <a:off x="4319752" y="2112579"/>
            <a:ext cx="3499945" cy="369332"/>
          </a:xfrm>
          <a:prstGeom prst="rect">
            <a:avLst/>
          </a:prstGeom>
          <a:noFill/>
        </p:spPr>
        <p:txBody>
          <a:bodyPr wrap="square" rtlCol="0">
            <a:spAutoFit/>
          </a:bodyPr>
          <a:lstStyle/>
          <a:p>
            <a:r>
              <a:rPr lang="en-US" dirty="0"/>
              <a:t>Select your industry</a:t>
            </a:r>
          </a:p>
        </p:txBody>
      </p:sp>
      <p:sp>
        <p:nvSpPr>
          <p:cNvPr id="9" name="Rectangle 8">
            <a:extLst>
              <a:ext uri="{FF2B5EF4-FFF2-40B4-BE49-F238E27FC236}">
                <a16:creationId xmlns:a16="http://schemas.microsoft.com/office/drawing/2014/main" id="{23FCF08C-5303-C2E2-3204-3EFC89B8ADB9}"/>
              </a:ext>
            </a:extLst>
          </p:cNvPr>
          <p:cNvSpPr/>
          <p:nvPr/>
        </p:nvSpPr>
        <p:spPr>
          <a:xfrm>
            <a:off x="4435366" y="2767160"/>
            <a:ext cx="1975944" cy="294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Accounting </a:t>
            </a:r>
          </a:p>
        </p:txBody>
      </p:sp>
      <p:sp>
        <p:nvSpPr>
          <p:cNvPr id="10" name="Triangle 9">
            <a:extLst>
              <a:ext uri="{FF2B5EF4-FFF2-40B4-BE49-F238E27FC236}">
                <a16:creationId xmlns:a16="http://schemas.microsoft.com/office/drawing/2014/main" id="{F7D29F4D-FE92-2145-0299-03B0B1B33BCD}"/>
              </a:ext>
            </a:extLst>
          </p:cNvPr>
          <p:cNvSpPr/>
          <p:nvPr/>
        </p:nvSpPr>
        <p:spPr>
          <a:xfrm rot="10800000">
            <a:off x="6001407" y="2786711"/>
            <a:ext cx="336331" cy="29429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71B39B6-F819-EC5F-DD6A-02832DD99EE5}"/>
              </a:ext>
            </a:extLst>
          </p:cNvPr>
          <p:cNvSpPr/>
          <p:nvPr/>
        </p:nvSpPr>
        <p:spPr>
          <a:xfrm>
            <a:off x="4435366" y="3494689"/>
            <a:ext cx="1996966" cy="346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p>
        </p:txBody>
      </p:sp>
    </p:spTree>
    <p:extLst>
      <p:ext uri="{BB962C8B-B14F-4D97-AF65-F5344CB8AC3E}">
        <p14:creationId xmlns:p14="http://schemas.microsoft.com/office/powerpoint/2010/main" val="32120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 screenshot of a screenshot of a login page&#10;&#10;Description automatically generated">
            <a:extLst>
              <a:ext uri="{FF2B5EF4-FFF2-40B4-BE49-F238E27FC236}">
                <a16:creationId xmlns:a16="http://schemas.microsoft.com/office/drawing/2014/main" id="{0F8AB456-AB96-608E-7190-429A6C9E1924}"/>
              </a:ext>
            </a:extLst>
          </p:cNvPr>
          <p:cNvPicPr>
            <a:picLocks noChangeAspect="1"/>
          </p:cNvPicPr>
          <p:nvPr/>
        </p:nvPicPr>
        <p:blipFill rotWithShape="1">
          <a:blip r:embed="rId2"/>
          <a:srcRect t="1618"/>
          <a:stretch/>
        </p:blipFill>
        <p:spPr>
          <a:xfrm>
            <a:off x="-1" y="0"/>
            <a:ext cx="11870621" cy="6642538"/>
          </a:xfrm>
          <a:prstGeom prst="rect">
            <a:avLst/>
          </a:prstGeom>
        </p:spPr>
      </p:pic>
      <p:sp>
        <p:nvSpPr>
          <p:cNvPr id="6" name="Rectangle 5">
            <a:extLst>
              <a:ext uri="{FF2B5EF4-FFF2-40B4-BE49-F238E27FC236}">
                <a16:creationId xmlns:a16="http://schemas.microsoft.com/office/drawing/2014/main" id="{A7633C2B-49D0-0CE9-90A0-D107F6FD5324}"/>
              </a:ext>
            </a:extLst>
          </p:cNvPr>
          <p:cNvSpPr/>
          <p:nvPr/>
        </p:nvSpPr>
        <p:spPr>
          <a:xfrm>
            <a:off x="178676" y="0"/>
            <a:ext cx="1198179" cy="45194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7466C4-9B6F-E0E3-5EBB-BA60C140CE57}"/>
              </a:ext>
            </a:extLst>
          </p:cNvPr>
          <p:cNvSpPr/>
          <p:nvPr/>
        </p:nvSpPr>
        <p:spPr>
          <a:xfrm>
            <a:off x="7420303" y="725214"/>
            <a:ext cx="2701159" cy="13873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EAC5489-1DFB-6AD5-4088-F27EDB2B29E6}"/>
              </a:ext>
            </a:extLst>
          </p:cNvPr>
          <p:cNvSpPr/>
          <p:nvPr/>
        </p:nvSpPr>
        <p:spPr>
          <a:xfrm>
            <a:off x="0" y="0"/>
            <a:ext cx="12192000" cy="6858000"/>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automatically generated">
            <a:extLst>
              <a:ext uri="{FF2B5EF4-FFF2-40B4-BE49-F238E27FC236}">
                <a16:creationId xmlns:a16="http://schemas.microsoft.com/office/drawing/2014/main" id="{79C8D35D-2C9C-6FF8-B7F0-5617072535FB}"/>
              </a:ext>
            </a:extLst>
          </p:cNvPr>
          <p:cNvPicPr>
            <a:picLocks noChangeAspect="1"/>
          </p:cNvPicPr>
          <p:nvPr/>
        </p:nvPicPr>
        <p:blipFill>
          <a:blip r:embed="rId3"/>
          <a:stretch>
            <a:fillRect/>
          </a:stretch>
        </p:blipFill>
        <p:spPr>
          <a:xfrm>
            <a:off x="314802" y="208893"/>
            <a:ext cx="2124106" cy="698719"/>
          </a:xfrm>
          <a:prstGeom prst="rect">
            <a:avLst/>
          </a:prstGeom>
        </p:spPr>
      </p:pic>
      <p:pic>
        <p:nvPicPr>
          <p:cNvPr id="2" name="Content Placeholder 4" descr="A screenshot of a computer&#10;&#10;Description automatically generated">
            <a:extLst>
              <a:ext uri="{FF2B5EF4-FFF2-40B4-BE49-F238E27FC236}">
                <a16:creationId xmlns:a16="http://schemas.microsoft.com/office/drawing/2014/main" id="{ABDDC3B5-B8AE-1E5B-E54D-F47CED00C7E0}"/>
              </a:ext>
            </a:extLst>
          </p:cNvPr>
          <p:cNvPicPr>
            <a:picLocks noGrp="1" noChangeAspect="1"/>
          </p:cNvPicPr>
          <p:nvPr>
            <p:ph idx="1"/>
          </p:nvPr>
        </p:nvPicPr>
        <p:blipFill rotWithShape="1">
          <a:blip r:embed="rId4"/>
          <a:srcRect t="16972"/>
          <a:stretch/>
        </p:blipFill>
        <p:spPr>
          <a:xfrm>
            <a:off x="-2" y="1177159"/>
            <a:ext cx="12192002" cy="5758556"/>
          </a:xfrm>
        </p:spPr>
      </p:pic>
      <p:sp>
        <p:nvSpPr>
          <p:cNvPr id="3" name="Rectangle 2">
            <a:extLst>
              <a:ext uri="{FF2B5EF4-FFF2-40B4-BE49-F238E27FC236}">
                <a16:creationId xmlns:a16="http://schemas.microsoft.com/office/drawing/2014/main" id="{98322711-BFFC-A23B-016C-DD9661E16C98}"/>
              </a:ext>
            </a:extLst>
          </p:cNvPr>
          <p:cNvSpPr/>
          <p:nvPr/>
        </p:nvSpPr>
        <p:spPr>
          <a:xfrm>
            <a:off x="3941379" y="1839310"/>
            <a:ext cx="4340773" cy="3310759"/>
          </a:xfrm>
          <a:prstGeom prst="rect">
            <a:avLst/>
          </a:prstGeom>
          <a:solidFill>
            <a:srgbClr val="F8FCFD"/>
          </a:solidFill>
          <a:ln>
            <a:solidFill>
              <a:srgbClr val="F8FC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171052-D6FD-A712-C96C-C3F1D6AE1E52}"/>
              </a:ext>
            </a:extLst>
          </p:cNvPr>
          <p:cNvSpPr txBox="1"/>
          <p:nvPr/>
        </p:nvSpPr>
        <p:spPr>
          <a:xfrm>
            <a:off x="4319752" y="2112579"/>
            <a:ext cx="3499945" cy="369332"/>
          </a:xfrm>
          <a:prstGeom prst="rect">
            <a:avLst/>
          </a:prstGeom>
          <a:noFill/>
        </p:spPr>
        <p:txBody>
          <a:bodyPr wrap="square" rtlCol="0">
            <a:spAutoFit/>
          </a:bodyPr>
          <a:lstStyle/>
          <a:p>
            <a:r>
              <a:rPr lang="en-US" dirty="0"/>
              <a:t>Select your industry</a:t>
            </a:r>
          </a:p>
        </p:txBody>
      </p:sp>
      <p:sp>
        <p:nvSpPr>
          <p:cNvPr id="9" name="Rectangle 8">
            <a:extLst>
              <a:ext uri="{FF2B5EF4-FFF2-40B4-BE49-F238E27FC236}">
                <a16:creationId xmlns:a16="http://schemas.microsoft.com/office/drawing/2014/main" id="{23FCF08C-5303-C2E2-3204-3EFC89B8ADB9}"/>
              </a:ext>
            </a:extLst>
          </p:cNvPr>
          <p:cNvSpPr/>
          <p:nvPr/>
        </p:nvSpPr>
        <p:spPr>
          <a:xfrm>
            <a:off x="4435366" y="2767160"/>
            <a:ext cx="1975944" cy="294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Other </a:t>
            </a:r>
          </a:p>
        </p:txBody>
      </p:sp>
      <p:sp>
        <p:nvSpPr>
          <p:cNvPr id="10" name="Triangle 9">
            <a:extLst>
              <a:ext uri="{FF2B5EF4-FFF2-40B4-BE49-F238E27FC236}">
                <a16:creationId xmlns:a16="http://schemas.microsoft.com/office/drawing/2014/main" id="{F7D29F4D-FE92-2145-0299-03B0B1B33BCD}"/>
              </a:ext>
            </a:extLst>
          </p:cNvPr>
          <p:cNvSpPr/>
          <p:nvPr/>
        </p:nvSpPr>
        <p:spPr>
          <a:xfrm rot="10800000">
            <a:off x="6001407" y="2786711"/>
            <a:ext cx="336331" cy="29429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B59C09-A6CD-90D5-CC38-0C7FDB90C542}"/>
              </a:ext>
            </a:extLst>
          </p:cNvPr>
          <p:cNvSpPr/>
          <p:nvPr/>
        </p:nvSpPr>
        <p:spPr>
          <a:xfrm>
            <a:off x="4508938" y="3374555"/>
            <a:ext cx="1975944" cy="294290"/>
          </a:xfrm>
          <a:prstGeom prst="rect">
            <a:avLst/>
          </a:prstGeom>
          <a:solidFill>
            <a:srgbClr val="F8FC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A90D9AAB-814E-A544-BBB3-3D9F0ECB8A8B}"/>
              </a:ext>
            </a:extLst>
          </p:cNvPr>
          <p:cNvSpPr/>
          <p:nvPr/>
        </p:nvSpPr>
        <p:spPr>
          <a:xfrm>
            <a:off x="4508938" y="3889194"/>
            <a:ext cx="1996966" cy="3468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p>
        </p:txBody>
      </p:sp>
    </p:spTree>
    <p:extLst>
      <p:ext uri="{BB962C8B-B14F-4D97-AF65-F5344CB8AC3E}">
        <p14:creationId xmlns:p14="http://schemas.microsoft.com/office/powerpoint/2010/main" val="3872731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123139</TotalTime>
  <Words>1472</Words>
  <Application>Microsoft Macintosh PowerPoint</Application>
  <PresentationFormat>Widescreen</PresentationFormat>
  <Paragraphs>381</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Montserrat</vt:lpstr>
      <vt:lpstr>Söhne</vt:lpstr>
      <vt:lpstr>Wingdings</vt:lpstr>
      <vt:lpstr>Office Theme</vt:lpstr>
      <vt:lpstr>Hubspace Product Note</vt:lpstr>
      <vt:lpstr>What is Hubspace </vt:lpstr>
      <vt:lpstr>What is Hubspace </vt:lpstr>
      <vt:lpstr>Product flow ( high level)</vt:lpstr>
      <vt:lpstr>Registeration</vt:lpstr>
      <vt:lpstr>PowerPoint Presentation</vt:lpstr>
      <vt:lpstr>PowerPoint Presentation</vt:lpstr>
      <vt:lpstr>PowerPoint Presentation</vt:lpstr>
      <vt:lpstr>PowerPoint Presentation</vt:lpstr>
      <vt:lpstr>Industries in drop down list</vt:lpstr>
      <vt:lpstr>PowerPoint Presentation</vt:lpstr>
      <vt:lpstr>PowerPoint Presentation</vt:lpstr>
      <vt:lpstr>Select your Role in the company ( 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feed</vt:lpstr>
      <vt:lpstr>PowerPoint Presentation</vt:lpstr>
      <vt:lpstr>Spaces</vt:lpstr>
      <vt:lpstr>PowerPoint Presentation</vt:lpstr>
      <vt:lpstr>FMCG Space ( Search tab)</vt:lpstr>
      <vt:lpstr>PowerPoint Presentation</vt:lpstr>
      <vt:lpstr>PowerPoint Presentation</vt:lpstr>
      <vt:lpstr>PowerPoint Presentation</vt:lpstr>
      <vt:lpstr>FMCG Space ( Dashboard tab)</vt:lpstr>
      <vt:lpstr>PowerPoint Presentation</vt:lpstr>
      <vt:lpstr>PowerPoint Presentation</vt:lpstr>
      <vt:lpstr>FMCG Space ( Apps tab) – phase-2</vt:lpstr>
      <vt:lpstr>PowerPoint Presentation</vt:lpstr>
      <vt:lpstr>PowerPoint Presentation</vt:lpstr>
      <vt:lpstr>PowerPoint Presentation</vt:lpstr>
      <vt:lpstr>PowerPoint Presentation</vt:lpstr>
      <vt:lpstr>Settings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Product flow ( high level)</vt:lpstr>
      <vt:lpstr>Ipaas API ( for connecting ERPs_</vt:lpstr>
      <vt:lpstr>SAAS Boiler Plate</vt:lpstr>
      <vt:lpstr>LLM /AI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Anish Achuthan</dc:creator>
  <cp:lastModifiedBy>Anish Achuthan</cp:lastModifiedBy>
  <cp:revision>18</cp:revision>
  <dcterms:created xsi:type="dcterms:W3CDTF">2023-12-13T08:10:13Z</dcterms:created>
  <dcterms:modified xsi:type="dcterms:W3CDTF">2024-05-14T05:59:33Z</dcterms:modified>
</cp:coreProperties>
</file>